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720" r:id="rId3"/>
    <p:sldId id="743" r:id="rId5"/>
    <p:sldId id="722" r:id="rId6"/>
    <p:sldId id="723" r:id="rId7"/>
    <p:sldId id="724" r:id="rId8"/>
    <p:sldId id="740" r:id="rId9"/>
    <p:sldId id="741" r:id="rId10"/>
    <p:sldId id="742" r:id="rId11"/>
    <p:sldId id="744" r:id="rId12"/>
    <p:sldId id="745" r:id="rId13"/>
  </p:sldIdLst>
  <p:sldSz cx="9144000" cy="6858000" type="screen4x3"/>
  <p:notesSz cx="7102475" cy="8991600"/>
  <p:custDataLst>
    <p:tags r:id="rId18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楷体_GB231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楷体_GB231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楷体_GB231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楷体_GB231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楷体_GB231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楷体_GB231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楷体_GB231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楷体_GB231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楷体_GB231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2E74B4"/>
    <a:srgbClr val="009999"/>
    <a:srgbClr val="66FFFF"/>
    <a:srgbClr val="B3DBEF"/>
    <a:srgbClr val="66FF99"/>
    <a:srgbClr val="2DD360"/>
    <a:srgbClr val="A7FBCD"/>
    <a:srgbClr val="2733A1"/>
    <a:srgbClr val="1251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2867" autoAdjust="0"/>
  </p:normalViewPr>
  <p:slideViewPr>
    <p:cSldViewPr showGuides="1">
      <p:cViewPr varScale="1">
        <p:scale>
          <a:sx n="131" d="100"/>
          <a:sy n="131" d="100"/>
        </p:scale>
        <p:origin x="1392" y="53"/>
      </p:cViewPr>
      <p:guideLst>
        <p:guide orient="horz" pos="2166"/>
        <p:guide pos="29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50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50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2B54E-3B97-4FE7-A4AE-D739A89D58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540750"/>
            <a:ext cx="3078163" cy="450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2725" y="8540750"/>
            <a:ext cx="3078163" cy="450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E67E8-81A2-445A-A15D-5744291C28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buFont typeface="Arial" panose="020B0604020202020204" pitchFamily="34" charset="0"/>
              <a:buNone/>
              <a:defRPr sz="1200" b="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b="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303338" y="674688"/>
            <a:ext cx="4495800" cy="33718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709613" y="4270375"/>
            <a:ext cx="5683250" cy="40465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buFont typeface="Arial" panose="020B0604020202020204" pitchFamily="34" charset="0"/>
              <a:buNone/>
              <a:defRPr sz="1200" b="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The students will design and build a strong, light-weight automatic guided mobile robot using any materials and tools such as printing papers, plastic plates, DC motors, gearboxes, transmission belts, sensors, and a programmable micro controller unit (MCU), and etc. No human intervention is allowed after the motion is initiated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The students will design and build a strong, light-weight automatic guided mobile robot using any materials and tools such as printing papers, plastic plates, DC motors, gearboxes, transmission belts, sensors, and a programmable micro controller unit (MCU), and etc. No human intervention is allowed after the motion is initiated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533400"/>
            <a:ext cx="9144000" cy="6324600"/>
          </a:xfrm>
          <a:prstGeom prst="rect">
            <a:avLst/>
          </a:prstGeom>
          <a:solidFill>
            <a:srgbClr val="01A3BA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" name="组合 39"/>
          <p:cNvGrpSpPr/>
          <p:nvPr userDrawn="1"/>
        </p:nvGrpSpPr>
        <p:grpSpPr>
          <a:xfrm>
            <a:off x="92075" y="1455738"/>
            <a:ext cx="949325" cy="995362"/>
            <a:chOff x="4056206" y="904875"/>
            <a:chExt cx="933449" cy="933449"/>
          </a:xfrm>
        </p:grpSpPr>
        <p:grpSp>
          <p:nvGrpSpPr>
            <p:cNvPr id="6" name="组合 65"/>
            <p:cNvGrpSpPr/>
            <p:nvPr/>
          </p:nvGrpSpPr>
          <p:grpSpPr>
            <a:xfrm>
              <a:off x="4291162" y="1130300"/>
              <a:ext cx="463550" cy="482599"/>
              <a:chOff x="3871067" y="1474554"/>
              <a:chExt cx="540105" cy="562301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871939" y="1473827"/>
                <a:ext cx="250986" cy="5377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-2500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" name="同侧圆角矩形 8"/>
              <p:cNvSpPr/>
              <p:nvPr/>
            </p:nvSpPr>
            <p:spPr>
              <a:xfrm rot="10800000">
                <a:off x="3944689" y="1638617"/>
                <a:ext cx="105487" cy="36080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-2500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" name="同侧圆角矩形 9"/>
              <p:cNvSpPr/>
              <p:nvPr/>
            </p:nvSpPr>
            <p:spPr>
              <a:xfrm rot="10800000">
                <a:off x="3906494" y="1496378"/>
                <a:ext cx="181874" cy="54120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-2500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4159300" y="1473827"/>
                <a:ext cx="250986" cy="5377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-2500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同侧圆角矩形 11"/>
              <p:cNvSpPr/>
              <p:nvPr/>
            </p:nvSpPr>
            <p:spPr>
              <a:xfrm rot="10800000">
                <a:off x="4232050" y="1742695"/>
                <a:ext cx="105487" cy="25672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-2500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同侧圆角矩形 12"/>
              <p:cNvSpPr/>
              <p:nvPr/>
            </p:nvSpPr>
            <p:spPr>
              <a:xfrm rot="10800000">
                <a:off x="4193856" y="1496378"/>
                <a:ext cx="181874" cy="54120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-2500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4056206" y="904875"/>
              <a:ext cx="933449" cy="933449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indent="1143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indent="2286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indent="3429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indent="4572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" name="组合 40"/>
          <p:cNvGrpSpPr/>
          <p:nvPr userDrawn="1"/>
        </p:nvGrpSpPr>
        <p:grpSpPr>
          <a:xfrm>
            <a:off x="889000" y="4551363"/>
            <a:ext cx="949325" cy="995362"/>
            <a:chOff x="7040066" y="3297548"/>
            <a:chExt cx="933449" cy="933449"/>
          </a:xfrm>
        </p:grpSpPr>
        <p:grpSp>
          <p:nvGrpSpPr>
            <p:cNvPr id="15" name="组合 60"/>
            <p:cNvGrpSpPr/>
            <p:nvPr/>
          </p:nvGrpSpPr>
          <p:grpSpPr>
            <a:xfrm>
              <a:off x="7333755" y="3534007"/>
              <a:ext cx="346071" cy="460518"/>
              <a:chOff x="7789863" y="3070225"/>
              <a:chExt cx="403225" cy="536575"/>
            </a:xfrm>
            <a:solidFill>
              <a:schemeClr val="bg1"/>
            </a:solidFill>
          </p:grpSpPr>
          <p:sp>
            <p:nvSpPr>
              <p:cNvPr id="17" name="Freeform 6"/>
              <p:cNvSpPr/>
              <p:nvPr/>
            </p:nvSpPr>
            <p:spPr bwMode="auto">
              <a:xfrm>
                <a:off x="7894638" y="3206750"/>
                <a:ext cx="203200" cy="158750"/>
              </a:xfrm>
              <a:custGeom>
                <a:avLst/>
                <a:gdLst>
                  <a:gd name="T0" fmla="*/ 64 w 128"/>
                  <a:gd name="T1" fmla="*/ 100 h 100"/>
                  <a:gd name="T2" fmla="*/ 64 w 128"/>
                  <a:gd name="T3" fmla="*/ 100 h 100"/>
                  <a:gd name="T4" fmla="*/ 76 w 128"/>
                  <a:gd name="T5" fmla="*/ 100 h 100"/>
                  <a:gd name="T6" fmla="*/ 88 w 128"/>
                  <a:gd name="T7" fmla="*/ 96 h 100"/>
                  <a:gd name="T8" fmla="*/ 100 w 128"/>
                  <a:gd name="T9" fmla="*/ 90 h 100"/>
                  <a:gd name="T10" fmla="*/ 108 w 128"/>
                  <a:gd name="T11" fmla="*/ 82 h 100"/>
                  <a:gd name="T12" fmla="*/ 116 w 128"/>
                  <a:gd name="T13" fmla="*/ 72 h 100"/>
                  <a:gd name="T14" fmla="*/ 122 w 128"/>
                  <a:gd name="T15" fmla="*/ 62 h 100"/>
                  <a:gd name="T16" fmla="*/ 126 w 128"/>
                  <a:gd name="T17" fmla="*/ 50 h 100"/>
                  <a:gd name="T18" fmla="*/ 128 w 128"/>
                  <a:gd name="T19" fmla="*/ 36 h 100"/>
                  <a:gd name="T20" fmla="*/ 128 w 128"/>
                  <a:gd name="T21" fmla="*/ 8 h 100"/>
                  <a:gd name="T22" fmla="*/ 128 w 128"/>
                  <a:gd name="T23" fmla="*/ 8 h 100"/>
                  <a:gd name="T24" fmla="*/ 128 w 128"/>
                  <a:gd name="T25" fmla="*/ 6 h 100"/>
                  <a:gd name="T26" fmla="*/ 126 w 128"/>
                  <a:gd name="T27" fmla="*/ 2 h 100"/>
                  <a:gd name="T28" fmla="*/ 122 w 128"/>
                  <a:gd name="T29" fmla="*/ 0 h 100"/>
                  <a:gd name="T30" fmla="*/ 120 w 128"/>
                  <a:gd name="T31" fmla="*/ 0 h 100"/>
                  <a:gd name="T32" fmla="*/ 8 w 128"/>
                  <a:gd name="T33" fmla="*/ 0 h 100"/>
                  <a:gd name="T34" fmla="*/ 8 w 128"/>
                  <a:gd name="T35" fmla="*/ 0 h 100"/>
                  <a:gd name="T36" fmla="*/ 4 w 128"/>
                  <a:gd name="T37" fmla="*/ 0 h 100"/>
                  <a:gd name="T38" fmla="*/ 2 w 128"/>
                  <a:gd name="T39" fmla="*/ 2 h 100"/>
                  <a:gd name="T40" fmla="*/ 0 w 128"/>
                  <a:gd name="T41" fmla="*/ 6 h 100"/>
                  <a:gd name="T42" fmla="*/ 0 w 128"/>
                  <a:gd name="T43" fmla="*/ 8 h 100"/>
                  <a:gd name="T44" fmla="*/ 0 w 128"/>
                  <a:gd name="T45" fmla="*/ 36 h 100"/>
                  <a:gd name="T46" fmla="*/ 0 w 128"/>
                  <a:gd name="T47" fmla="*/ 36 h 100"/>
                  <a:gd name="T48" fmla="*/ 2 w 128"/>
                  <a:gd name="T49" fmla="*/ 50 h 100"/>
                  <a:gd name="T50" fmla="*/ 6 w 128"/>
                  <a:gd name="T51" fmla="*/ 62 h 100"/>
                  <a:gd name="T52" fmla="*/ 10 w 128"/>
                  <a:gd name="T53" fmla="*/ 72 h 100"/>
                  <a:gd name="T54" fmla="*/ 18 w 128"/>
                  <a:gd name="T55" fmla="*/ 82 h 100"/>
                  <a:gd name="T56" fmla="*/ 28 w 128"/>
                  <a:gd name="T57" fmla="*/ 90 h 100"/>
                  <a:gd name="T58" fmla="*/ 38 w 128"/>
                  <a:gd name="T59" fmla="*/ 96 h 100"/>
                  <a:gd name="T60" fmla="*/ 50 w 128"/>
                  <a:gd name="T61" fmla="*/ 100 h 100"/>
                  <a:gd name="T62" fmla="*/ 64 w 128"/>
                  <a:gd name="T63" fmla="*/ 100 h 100"/>
                  <a:gd name="T64" fmla="*/ 64 w 128"/>
                  <a:gd name="T6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8" h="100">
                    <a:moveTo>
                      <a:pt x="64" y="100"/>
                    </a:moveTo>
                    <a:lnTo>
                      <a:pt x="64" y="100"/>
                    </a:lnTo>
                    <a:lnTo>
                      <a:pt x="76" y="100"/>
                    </a:lnTo>
                    <a:lnTo>
                      <a:pt x="88" y="96"/>
                    </a:lnTo>
                    <a:lnTo>
                      <a:pt x="100" y="90"/>
                    </a:lnTo>
                    <a:lnTo>
                      <a:pt x="108" y="82"/>
                    </a:lnTo>
                    <a:lnTo>
                      <a:pt x="116" y="72"/>
                    </a:lnTo>
                    <a:lnTo>
                      <a:pt x="122" y="62"/>
                    </a:lnTo>
                    <a:lnTo>
                      <a:pt x="126" y="50"/>
                    </a:lnTo>
                    <a:lnTo>
                      <a:pt x="128" y="36"/>
                    </a:lnTo>
                    <a:lnTo>
                      <a:pt x="128" y="8"/>
                    </a:lnTo>
                    <a:lnTo>
                      <a:pt x="128" y="8"/>
                    </a:lnTo>
                    <a:lnTo>
                      <a:pt x="128" y="6"/>
                    </a:lnTo>
                    <a:lnTo>
                      <a:pt x="126" y="2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2" y="50"/>
                    </a:lnTo>
                    <a:lnTo>
                      <a:pt x="6" y="62"/>
                    </a:lnTo>
                    <a:lnTo>
                      <a:pt x="10" y="72"/>
                    </a:lnTo>
                    <a:lnTo>
                      <a:pt x="18" y="82"/>
                    </a:lnTo>
                    <a:lnTo>
                      <a:pt x="28" y="90"/>
                    </a:lnTo>
                    <a:lnTo>
                      <a:pt x="38" y="96"/>
                    </a:lnTo>
                    <a:lnTo>
                      <a:pt x="50" y="100"/>
                    </a:lnTo>
                    <a:lnTo>
                      <a:pt x="64" y="100"/>
                    </a:lnTo>
                    <a:lnTo>
                      <a:pt x="64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7"/>
              <p:cNvSpPr/>
              <p:nvPr/>
            </p:nvSpPr>
            <p:spPr bwMode="auto">
              <a:xfrm>
                <a:off x="7789863" y="3397250"/>
                <a:ext cx="403225" cy="209550"/>
              </a:xfrm>
              <a:custGeom>
                <a:avLst/>
                <a:gdLst>
                  <a:gd name="T0" fmla="*/ 144 w 254"/>
                  <a:gd name="T1" fmla="*/ 0 h 132"/>
                  <a:gd name="T2" fmla="*/ 112 w 254"/>
                  <a:gd name="T3" fmla="*/ 0 h 132"/>
                  <a:gd name="T4" fmla="*/ 112 w 254"/>
                  <a:gd name="T5" fmla="*/ 0 h 132"/>
                  <a:gd name="T6" fmla="*/ 88 w 254"/>
                  <a:gd name="T7" fmla="*/ 2 h 132"/>
                  <a:gd name="T8" fmla="*/ 68 w 254"/>
                  <a:gd name="T9" fmla="*/ 8 h 132"/>
                  <a:gd name="T10" fmla="*/ 50 w 254"/>
                  <a:gd name="T11" fmla="*/ 18 h 132"/>
                  <a:gd name="T12" fmla="*/ 32 w 254"/>
                  <a:gd name="T13" fmla="*/ 32 h 132"/>
                  <a:gd name="T14" fmla="*/ 20 w 254"/>
                  <a:gd name="T15" fmla="*/ 48 h 132"/>
                  <a:gd name="T16" fmla="*/ 10 w 254"/>
                  <a:gd name="T17" fmla="*/ 68 h 132"/>
                  <a:gd name="T18" fmla="*/ 2 w 254"/>
                  <a:gd name="T19" fmla="*/ 88 h 132"/>
                  <a:gd name="T20" fmla="*/ 0 w 254"/>
                  <a:gd name="T21" fmla="*/ 110 h 132"/>
                  <a:gd name="T22" fmla="*/ 0 w 254"/>
                  <a:gd name="T23" fmla="*/ 110 h 132"/>
                  <a:gd name="T24" fmla="*/ 2 w 254"/>
                  <a:gd name="T25" fmla="*/ 118 h 132"/>
                  <a:gd name="T26" fmla="*/ 6 w 254"/>
                  <a:gd name="T27" fmla="*/ 126 h 132"/>
                  <a:gd name="T28" fmla="*/ 14 w 254"/>
                  <a:gd name="T29" fmla="*/ 130 h 132"/>
                  <a:gd name="T30" fmla="*/ 22 w 254"/>
                  <a:gd name="T31" fmla="*/ 132 h 132"/>
                  <a:gd name="T32" fmla="*/ 232 w 254"/>
                  <a:gd name="T33" fmla="*/ 132 h 132"/>
                  <a:gd name="T34" fmla="*/ 232 w 254"/>
                  <a:gd name="T35" fmla="*/ 132 h 132"/>
                  <a:gd name="T36" fmla="*/ 240 w 254"/>
                  <a:gd name="T37" fmla="*/ 130 h 132"/>
                  <a:gd name="T38" fmla="*/ 248 w 254"/>
                  <a:gd name="T39" fmla="*/ 126 h 132"/>
                  <a:gd name="T40" fmla="*/ 252 w 254"/>
                  <a:gd name="T41" fmla="*/ 118 h 132"/>
                  <a:gd name="T42" fmla="*/ 254 w 254"/>
                  <a:gd name="T43" fmla="*/ 110 h 132"/>
                  <a:gd name="T44" fmla="*/ 254 w 254"/>
                  <a:gd name="T45" fmla="*/ 110 h 132"/>
                  <a:gd name="T46" fmla="*/ 252 w 254"/>
                  <a:gd name="T47" fmla="*/ 88 h 132"/>
                  <a:gd name="T48" fmla="*/ 246 w 254"/>
                  <a:gd name="T49" fmla="*/ 68 h 132"/>
                  <a:gd name="T50" fmla="*/ 234 w 254"/>
                  <a:gd name="T51" fmla="*/ 48 h 132"/>
                  <a:gd name="T52" fmla="*/ 222 w 254"/>
                  <a:gd name="T53" fmla="*/ 32 h 132"/>
                  <a:gd name="T54" fmla="*/ 206 w 254"/>
                  <a:gd name="T55" fmla="*/ 18 h 132"/>
                  <a:gd name="T56" fmla="*/ 186 w 254"/>
                  <a:gd name="T57" fmla="*/ 8 h 132"/>
                  <a:gd name="T58" fmla="*/ 166 w 254"/>
                  <a:gd name="T59" fmla="*/ 2 h 132"/>
                  <a:gd name="T60" fmla="*/ 144 w 254"/>
                  <a:gd name="T61" fmla="*/ 0 h 132"/>
                  <a:gd name="T62" fmla="*/ 144 w 254"/>
                  <a:gd name="T6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4" h="132">
                    <a:moveTo>
                      <a:pt x="144" y="0"/>
                    </a:moveTo>
                    <a:lnTo>
                      <a:pt x="112" y="0"/>
                    </a:lnTo>
                    <a:lnTo>
                      <a:pt x="112" y="0"/>
                    </a:lnTo>
                    <a:lnTo>
                      <a:pt x="88" y="2"/>
                    </a:lnTo>
                    <a:lnTo>
                      <a:pt x="68" y="8"/>
                    </a:lnTo>
                    <a:lnTo>
                      <a:pt x="50" y="18"/>
                    </a:lnTo>
                    <a:lnTo>
                      <a:pt x="32" y="32"/>
                    </a:lnTo>
                    <a:lnTo>
                      <a:pt x="20" y="48"/>
                    </a:lnTo>
                    <a:lnTo>
                      <a:pt x="10" y="68"/>
                    </a:lnTo>
                    <a:lnTo>
                      <a:pt x="2" y="8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8"/>
                    </a:lnTo>
                    <a:lnTo>
                      <a:pt x="6" y="126"/>
                    </a:lnTo>
                    <a:lnTo>
                      <a:pt x="14" y="130"/>
                    </a:lnTo>
                    <a:lnTo>
                      <a:pt x="22" y="132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40" y="130"/>
                    </a:lnTo>
                    <a:lnTo>
                      <a:pt x="248" y="126"/>
                    </a:lnTo>
                    <a:lnTo>
                      <a:pt x="252" y="118"/>
                    </a:lnTo>
                    <a:lnTo>
                      <a:pt x="254" y="110"/>
                    </a:lnTo>
                    <a:lnTo>
                      <a:pt x="254" y="110"/>
                    </a:lnTo>
                    <a:lnTo>
                      <a:pt x="252" y="88"/>
                    </a:lnTo>
                    <a:lnTo>
                      <a:pt x="246" y="68"/>
                    </a:lnTo>
                    <a:lnTo>
                      <a:pt x="234" y="48"/>
                    </a:lnTo>
                    <a:lnTo>
                      <a:pt x="222" y="32"/>
                    </a:lnTo>
                    <a:lnTo>
                      <a:pt x="206" y="18"/>
                    </a:lnTo>
                    <a:lnTo>
                      <a:pt x="186" y="8"/>
                    </a:lnTo>
                    <a:lnTo>
                      <a:pt x="166" y="2"/>
                    </a:lnTo>
                    <a:lnTo>
                      <a:pt x="144" y="0"/>
                    </a:lnTo>
                    <a:lnTo>
                      <a:pt x="1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8"/>
              <p:cNvSpPr>
                <a:spLocks noEditPoints="1"/>
              </p:cNvSpPr>
              <p:nvPr/>
            </p:nvSpPr>
            <p:spPr bwMode="auto">
              <a:xfrm>
                <a:off x="7904163" y="3070225"/>
                <a:ext cx="177800" cy="104775"/>
              </a:xfrm>
              <a:custGeom>
                <a:avLst/>
                <a:gdLst>
                  <a:gd name="T0" fmla="*/ 16 w 112"/>
                  <a:gd name="T1" fmla="*/ 66 h 66"/>
                  <a:gd name="T2" fmla="*/ 96 w 112"/>
                  <a:gd name="T3" fmla="*/ 66 h 66"/>
                  <a:gd name="T4" fmla="*/ 96 w 112"/>
                  <a:gd name="T5" fmla="*/ 66 h 66"/>
                  <a:gd name="T6" fmla="*/ 102 w 112"/>
                  <a:gd name="T7" fmla="*/ 64 h 66"/>
                  <a:gd name="T8" fmla="*/ 108 w 112"/>
                  <a:gd name="T9" fmla="*/ 62 h 66"/>
                  <a:gd name="T10" fmla="*/ 110 w 112"/>
                  <a:gd name="T11" fmla="*/ 56 h 66"/>
                  <a:gd name="T12" fmla="*/ 112 w 112"/>
                  <a:gd name="T13" fmla="*/ 50 h 66"/>
                  <a:gd name="T14" fmla="*/ 112 w 112"/>
                  <a:gd name="T15" fmla="*/ 16 h 66"/>
                  <a:gd name="T16" fmla="*/ 112 w 112"/>
                  <a:gd name="T17" fmla="*/ 16 h 66"/>
                  <a:gd name="T18" fmla="*/ 110 w 112"/>
                  <a:gd name="T19" fmla="*/ 10 h 66"/>
                  <a:gd name="T20" fmla="*/ 108 w 112"/>
                  <a:gd name="T21" fmla="*/ 6 h 66"/>
                  <a:gd name="T22" fmla="*/ 102 w 112"/>
                  <a:gd name="T23" fmla="*/ 2 h 66"/>
                  <a:gd name="T24" fmla="*/ 96 w 112"/>
                  <a:gd name="T25" fmla="*/ 0 h 66"/>
                  <a:gd name="T26" fmla="*/ 16 w 112"/>
                  <a:gd name="T27" fmla="*/ 0 h 66"/>
                  <a:gd name="T28" fmla="*/ 16 w 112"/>
                  <a:gd name="T29" fmla="*/ 0 h 66"/>
                  <a:gd name="T30" fmla="*/ 10 w 112"/>
                  <a:gd name="T31" fmla="*/ 2 h 66"/>
                  <a:gd name="T32" fmla="*/ 6 w 112"/>
                  <a:gd name="T33" fmla="*/ 6 h 66"/>
                  <a:gd name="T34" fmla="*/ 2 w 112"/>
                  <a:gd name="T35" fmla="*/ 10 h 66"/>
                  <a:gd name="T36" fmla="*/ 0 w 112"/>
                  <a:gd name="T37" fmla="*/ 16 h 66"/>
                  <a:gd name="T38" fmla="*/ 0 w 112"/>
                  <a:gd name="T39" fmla="*/ 50 h 66"/>
                  <a:gd name="T40" fmla="*/ 0 w 112"/>
                  <a:gd name="T41" fmla="*/ 50 h 66"/>
                  <a:gd name="T42" fmla="*/ 2 w 112"/>
                  <a:gd name="T43" fmla="*/ 56 h 66"/>
                  <a:gd name="T44" fmla="*/ 6 w 112"/>
                  <a:gd name="T45" fmla="*/ 62 h 66"/>
                  <a:gd name="T46" fmla="*/ 10 w 112"/>
                  <a:gd name="T47" fmla="*/ 64 h 66"/>
                  <a:gd name="T48" fmla="*/ 16 w 112"/>
                  <a:gd name="T49" fmla="*/ 66 h 66"/>
                  <a:gd name="T50" fmla="*/ 16 w 112"/>
                  <a:gd name="T51" fmla="*/ 66 h 66"/>
                  <a:gd name="T52" fmla="*/ 38 w 112"/>
                  <a:gd name="T53" fmla="*/ 24 h 66"/>
                  <a:gd name="T54" fmla="*/ 50 w 112"/>
                  <a:gd name="T55" fmla="*/ 24 h 66"/>
                  <a:gd name="T56" fmla="*/ 50 w 112"/>
                  <a:gd name="T57" fmla="*/ 10 h 66"/>
                  <a:gd name="T58" fmla="*/ 64 w 112"/>
                  <a:gd name="T59" fmla="*/ 10 h 66"/>
                  <a:gd name="T60" fmla="*/ 64 w 112"/>
                  <a:gd name="T61" fmla="*/ 24 h 66"/>
                  <a:gd name="T62" fmla="*/ 78 w 112"/>
                  <a:gd name="T63" fmla="*/ 24 h 66"/>
                  <a:gd name="T64" fmla="*/ 78 w 112"/>
                  <a:gd name="T65" fmla="*/ 38 h 66"/>
                  <a:gd name="T66" fmla="*/ 64 w 112"/>
                  <a:gd name="T67" fmla="*/ 38 h 66"/>
                  <a:gd name="T68" fmla="*/ 64 w 112"/>
                  <a:gd name="T69" fmla="*/ 50 h 66"/>
                  <a:gd name="T70" fmla="*/ 50 w 112"/>
                  <a:gd name="T71" fmla="*/ 50 h 66"/>
                  <a:gd name="T72" fmla="*/ 50 w 112"/>
                  <a:gd name="T73" fmla="*/ 38 h 66"/>
                  <a:gd name="T74" fmla="*/ 38 w 112"/>
                  <a:gd name="T75" fmla="*/ 38 h 66"/>
                  <a:gd name="T76" fmla="*/ 38 w 112"/>
                  <a:gd name="T77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2" h="66">
                    <a:moveTo>
                      <a:pt x="16" y="66"/>
                    </a:moveTo>
                    <a:lnTo>
                      <a:pt x="96" y="66"/>
                    </a:lnTo>
                    <a:lnTo>
                      <a:pt x="96" y="66"/>
                    </a:lnTo>
                    <a:lnTo>
                      <a:pt x="102" y="64"/>
                    </a:lnTo>
                    <a:lnTo>
                      <a:pt x="108" y="62"/>
                    </a:lnTo>
                    <a:lnTo>
                      <a:pt x="110" y="56"/>
                    </a:lnTo>
                    <a:lnTo>
                      <a:pt x="112" y="50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0" y="10"/>
                    </a:lnTo>
                    <a:lnTo>
                      <a:pt x="108" y="6"/>
                    </a:lnTo>
                    <a:lnTo>
                      <a:pt x="102" y="2"/>
                    </a:lnTo>
                    <a:lnTo>
                      <a:pt x="9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56"/>
                    </a:lnTo>
                    <a:lnTo>
                      <a:pt x="6" y="62"/>
                    </a:lnTo>
                    <a:lnTo>
                      <a:pt x="10" y="64"/>
                    </a:lnTo>
                    <a:lnTo>
                      <a:pt x="16" y="66"/>
                    </a:lnTo>
                    <a:lnTo>
                      <a:pt x="16" y="66"/>
                    </a:lnTo>
                    <a:close/>
                    <a:moveTo>
                      <a:pt x="38" y="24"/>
                    </a:moveTo>
                    <a:lnTo>
                      <a:pt x="50" y="24"/>
                    </a:lnTo>
                    <a:lnTo>
                      <a:pt x="50" y="10"/>
                    </a:lnTo>
                    <a:lnTo>
                      <a:pt x="64" y="10"/>
                    </a:lnTo>
                    <a:lnTo>
                      <a:pt x="64" y="24"/>
                    </a:lnTo>
                    <a:lnTo>
                      <a:pt x="78" y="24"/>
                    </a:lnTo>
                    <a:lnTo>
                      <a:pt x="78" y="38"/>
                    </a:lnTo>
                    <a:lnTo>
                      <a:pt x="64" y="38"/>
                    </a:lnTo>
                    <a:lnTo>
                      <a:pt x="64" y="50"/>
                    </a:lnTo>
                    <a:lnTo>
                      <a:pt x="50" y="50"/>
                    </a:lnTo>
                    <a:lnTo>
                      <a:pt x="50" y="38"/>
                    </a:lnTo>
                    <a:lnTo>
                      <a:pt x="38" y="38"/>
                    </a:lnTo>
                    <a:lnTo>
                      <a:pt x="3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7040066" y="3297548"/>
              <a:ext cx="933449" cy="933449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indent="1143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indent="2286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indent="3429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indent="4572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" name="组合 41"/>
          <p:cNvGrpSpPr/>
          <p:nvPr userDrawn="1"/>
        </p:nvGrpSpPr>
        <p:grpSpPr>
          <a:xfrm>
            <a:off x="1806575" y="3576638"/>
            <a:ext cx="949325" cy="995362"/>
            <a:chOff x="5570682" y="3297548"/>
            <a:chExt cx="933449" cy="933449"/>
          </a:xfrm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5779850" y="3555102"/>
              <a:ext cx="515114" cy="418341"/>
            </a:xfrm>
            <a:custGeom>
              <a:avLst/>
              <a:gdLst>
                <a:gd name="T0" fmla="*/ 266 w 378"/>
                <a:gd name="T1" fmla="*/ 0 h 308"/>
                <a:gd name="T2" fmla="*/ 214 w 378"/>
                <a:gd name="T3" fmla="*/ 22 h 308"/>
                <a:gd name="T4" fmla="*/ 190 w 378"/>
                <a:gd name="T5" fmla="*/ 46 h 308"/>
                <a:gd name="T6" fmla="*/ 176 w 378"/>
                <a:gd name="T7" fmla="*/ 30 h 308"/>
                <a:gd name="T8" fmla="*/ 132 w 378"/>
                <a:gd name="T9" fmla="*/ 6 h 308"/>
                <a:gd name="T10" fmla="*/ 90 w 378"/>
                <a:gd name="T11" fmla="*/ 0 h 308"/>
                <a:gd name="T12" fmla="*/ 54 w 378"/>
                <a:gd name="T13" fmla="*/ 8 h 308"/>
                <a:gd name="T14" fmla="*/ 28 w 378"/>
                <a:gd name="T15" fmla="*/ 30 h 308"/>
                <a:gd name="T16" fmla="*/ 8 w 378"/>
                <a:gd name="T17" fmla="*/ 60 h 308"/>
                <a:gd name="T18" fmla="*/ 0 w 378"/>
                <a:gd name="T19" fmla="*/ 96 h 308"/>
                <a:gd name="T20" fmla="*/ 4 w 378"/>
                <a:gd name="T21" fmla="*/ 132 h 308"/>
                <a:gd name="T22" fmla="*/ 20 w 378"/>
                <a:gd name="T23" fmla="*/ 166 h 308"/>
                <a:gd name="T24" fmla="*/ 66 w 378"/>
                <a:gd name="T25" fmla="*/ 220 h 308"/>
                <a:gd name="T26" fmla="*/ 190 w 378"/>
                <a:gd name="T27" fmla="*/ 308 h 308"/>
                <a:gd name="T28" fmla="*/ 290 w 378"/>
                <a:gd name="T29" fmla="*/ 238 h 308"/>
                <a:gd name="T30" fmla="*/ 346 w 378"/>
                <a:gd name="T31" fmla="*/ 184 h 308"/>
                <a:gd name="T32" fmla="*/ 368 w 378"/>
                <a:gd name="T33" fmla="*/ 146 h 308"/>
                <a:gd name="T34" fmla="*/ 378 w 378"/>
                <a:gd name="T35" fmla="*/ 108 h 308"/>
                <a:gd name="T36" fmla="*/ 374 w 378"/>
                <a:gd name="T37" fmla="*/ 70 h 308"/>
                <a:gd name="T38" fmla="*/ 358 w 378"/>
                <a:gd name="T39" fmla="*/ 38 h 308"/>
                <a:gd name="T40" fmla="*/ 334 w 378"/>
                <a:gd name="T41" fmla="*/ 14 h 308"/>
                <a:gd name="T42" fmla="*/ 302 w 378"/>
                <a:gd name="T43" fmla="*/ 0 h 308"/>
                <a:gd name="T44" fmla="*/ 322 w 378"/>
                <a:gd name="T45" fmla="*/ 164 h 308"/>
                <a:gd name="T46" fmla="*/ 284 w 378"/>
                <a:gd name="T47" fmla="*/ 162 h 308"/>
                <a:gd name="T48" fmla="*/ 242 w 378"/>
                <a:gd name="T49" fmla="*/ 180 h 308"/>
                <a:gd name="T50" fmla="*/ 236 w 378"/>
                <a:gd name="T51" fmla="*/ 184 h 308"/>
                <a:gd name="T52" fmla="*/ 228 w 378"/>
                <a:gd name="T53" fmla="*/ 178 h 308"/>
                <a:gd name="T54" fmla="*/ 172 w 378"/>
                <a:gd name="T55" fmla="*/ 222 h 308"/>
                <a:gd name="T56" fmla="*/ 166 w 378"/>
                <a:gd name="T57" fmla="*/ 226 h 308"/>
                <a:gd name="T58" fmla="*/ 160 w 378"/>
                <a:gd name="T59" fmla="*/ 224 h 308"/>
                <a:gd name="T60" fmla="*/ 112 w 378"/>
                <a:gd name="T61" fmla="*/ 160 h 308"/>
                <a:gd name="T62" fmla="*/ 106 w 378"/>
                <a:gd name="T63" fmla="*/ 164 h 308"/>
                <a:gd name="T64" fmla="*/ 54 w 378"/>
                <a:gd name="T65" fmla="*/ 164 h 308"/>
                <a:gd name="T66" fmla="*/ 50 w 378"/>
                <a:gd name="T67" fmla="*/ 156 h 308"/>
                <a:gd name="T68" fmla="*/ 52 w 378"/>
                <a:gd name="T69" fmla="*/ 150 h 308"/>
                <a:gd name="T70" fmla="*/ 100 w 378"/>
                <a:gd name="T71" fmla="*/ 148 h 308"/>
                <a:gd name="T72" fmla="*/ 130 w 378"/>
                <a:gd name="T73" fmla="*/ 82 h 308"/>
                <a:gd name="T74" fmla="*/ 138 w 378"/>
                <a:gd name="T75" fmla="*/ 82 h 308"/>
                <a:gd name="T76" fmla="*/ 206 w 378"/>
                <a:gd name="T77" fmla="*/ 106 h 308"/>
                <a:gd name="T78" fmla="*/ 214 w 378"/>
                <a:gd name="T79" fmla="*/ 100 h 308"/>
                <a:gd name="T80" fmla="*/ 220 w 378"/>
                <a:gd name="T81" fmla="*/ 106 h 308"/>
                <a:gd name="T82" fmla="*/ 260 w 378"/>
                <a:gd name="T83" fmla="*/ 114 h 308"/>
                <a:gd name="T84" fmla="*/ 266 w 378"/>
                <a:gd name="T85" fmla="*/ 110 h 308"/>
                <a:gd name="T86" fmla="*/ 270 w 378"/>
                <a:gd name="T87" fmla="*/ 110 h 308"/>
                <a:gd name="T88" fmla="*/ 322 w 378"/>
                <a:gd name="T89" fmla="*/ 148 h 308"/>
                <a:gd name="T90" fmla="*/ 326 w 378"/>
                <a:gd name="T91" fmla="*/ 150 h 308"/>
                <a:gd name="T92" fmla="*/ 330 w 378"/>
                <a:gd name="T93" fmla="*/ 156 h 308"/>
                <a:gd name="T94" fmla="*/ 324 w 378"/>
                <a:gd name="T95" fmla="*/ 1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8" h="308">
                  <a:moveTo>
                    <a:pt x="290" y="0"/>
                  </a:moveTo>
                  <a:lnTo>
                    <a:pt x="290" y="0"/>
                  </a:lnTo>
                  <a:lnTo>
                    <a:pt x="266" y="0"/>
                  </a:lnTo>
                  <a:lnTo>
                    <a:pt x="246" y="6"/>
                  </a:lnTo>
                  <a:lnTo>
                    <a:pt x="228" y="14"/>
                  </a:lnTo>
                  <a:lnTo>
                    <a:pt x="214" y="22"/>
                  </a:lnTo>
                  <a:lnTo>
                    <a:pt x="204" y="30"/>
                  </a:lnTo>
                  <a:lnTo>
                    <a:pt x="196" y="3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82" y="38"/>
                  </a:lnTo>
                  <a:lnTo>
                    <a:pt x="176" y="30"/>
                  </a:lnTo>
                  <a:lnTo>
                    <a:pt x="164" y="22"/>
                  </a:lnTo>
                  <a:lnTo>
                    <a:pt x="150" y="14"/>
                  </a:lnTo>
                  <a:lnTo>
                    <a:pt x="132" y="6"/>
                  </a:lnTo>
                  <a:lnTo>
                    <a:pt x="11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66" y="4"/>
                  </a:lnTo>
                  <a:lnTo>
                    <a:pt x="54" y="8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28" y="30"/>
                  </a:lnTo>
                  <a:lnTo>
                    <a:pt x="20" y="38"/>
                  </a:lnTo>
                  <a:lnTo>
                    <a:pt x="14" y="48"/>
                  </a:lnTo>
                  <a:lnTo>
                    <a:pt x="8" y="60"/>
                  </a:lnTo>
                  <a:lnTo>
                    <a:pt x="4" y="70"/>
                  </a:lnTo>
                  <a:lnTo>
                    <a:pt x="2" y="82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2" y="120"/>
                  </a:lnTo>
                  <a:lnTo>
                    <a:pt x="4" y="132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20" y="166"/>
                  </a:lnTo>
                  <a:lnTo>
                    <a:pt x="32" y="184"/>
                  </a:lnTo>
                  <a:lnTo>
                    <a:pt x="48" y="202"/>
                  </a:lnTo>
                  <a:lnTo>
                    <a:pt x="66" y="220"/>
                  </a:lnTo>
                  <a:lnTo>
                    <a:pt x="90" y="238"/>
                  </a:lnTo>
                  <a:lnTo>
                    <a:pt x="116" y="258"/>
                  </a:lnTo>
                  <a:lnTo>
                    <a:pt x="190" y="308"/>
                  </a:lnTo>
                  <a:lnTo>
                    <a:pt x="190" y="308"/>
                  </a:lnTo>
                  <a:lnTo>
                    <a:pt x="262" y="258"/>
                  </a:lnTo>
                  <a:lnTo>
                    <a:pt x="290" y="238"/>
                  </a:lnTo>
                  <a:lnTo>
                    <a:pt x="312" y="220"/>
                  </a:lnTo>
                  <a:lnTo>
                    <a:pt x="330" y="202"/>
                  </a:lnTo>
                  <a:lnTo>
                    <a:pt x="346" y="184"/>
                  </a:lnTo>
                  <a:lnTo>
                    <a:pt x="358" y="166"/>
                  </a:lnTo>
                  <a:lnTo>
                    <a:pt x="368" y="146"/>
                  </a:lnTo>
                  <a:lnTo>
                    <a:pt x="368" y="146"/>
                  </a:lnTo>
                  <a:lnTo>
                    <a:pt x="374" y="132"/>
                  </a:lnTo>
                  <a:lnTo>
                    <a:pt x="376" y="120"/>
                  </a:lnTo>
                  <a:lnTo>
                    <a:pt x="378" y="108"/>
                  </a:lnTo>
                  <a:lnTo>
                    <a:pt x="378" y="96"/>
                  </a:lnTo>
                  <a:lnTo>
                    <a:pt x="378" y="82"/>
                  </a:lnTo>
                  <a:lnTo>
                    <a:pt x="374" y="70"/>
                  </a:lnTo>
                  <a:lnTo>
                    <a:pt x="370" y="60"/>
                  </a:lnTo>
                  <a:lnTo>
                    <a:pt x="366" y="48"/>
                  </a:lnTo>
                  <a:lnTo>
                    <a:pt x="358" y="38"/>
                  </a:lnTo>
                  <a:lnTo>
                    <a:pt x="352" y="30"/>
                  </a:lnTo>
                  <a:lnTo>
                    <a:pt x="344" y="20"/>
                  </a:lnTo>
                  <a:lnTo>
                    <a:pt x="334" y="14"/>
                  </a:lnTo>
                  <a:lnTo>
                    <a:pt x="324" y="8"/>
                  </a:lnTo>
                  <a:lnTo>
                    <a:pt x="312" y="4"/>
                  </a:lnTo>
                  <a:lnTo>
                    <a:pt x="302" y="0"/>
                  </a:lnTo>
                  <a:lnTo>
                    <a:pt x="290" y="0"/>
                  </a:lnTo>
                  <a:lnTo>
                    <a:pt x="290" y="0"/>
                  </a:lnTo>
                  <a:close/>
                  <a:moveTo>
                    <a:pt x="322" y="164"/>
                  </a:moveTo>
                  <a:lnTo>
                    <a:pt x="288" y="164"/>
                  </a:lnTo>
                  <a:lnTo>
                    <a:pt x="288" y="164"/>
                  </a:lnTo>
                  <a:lnTo>
                    <a:pt x="284" y="162"/>
                  </a:lnTo>
                  <a:lnTo>
                    <a:pt x="282" y="160"/>
                  </a:lnTo>
                  <a:lnTo>
                    <a:pt x="266" y="134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40" y="184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30" y="182"/>
                  </a:lnTo>
                  <a:lnTo>
                    <a:pt x="228" y="178"/>
                  </a:lnTo>
                  <a:lnTo>
                    <a:pt x="212" y="130"/>
                  </a:lnTo>
                  <a:lnTo>
                    <a:pt x="172" y="222"/>
                  </a:lnTo>
                  <a:lnTo>
                    <a:pt x="172" y="222"/>
                  </a:lnTo>
                  <a:lnTo>
                    <a:pt x="170" y="226"/>
                  </a:lnTo>
                  <a:lnTo>
                    <a:pt x="166" y="226"/>
                  </a:lnTo>
                  <a:lnTo>
                    <a:pt x="166" y="226"/>
                  </a:lnTo>
                  <a:lnTo>
                    <a:pt x="164" y="226"/>
                  </a:lnTo>
                  <a:lnTo>
                    <a:pt x="164" y="226"/>
                  </a:lnTo>
                  <a:lnTo>
                    <a:pt x="160" y="224"/>
                  </a:lnTo>
                  <a:lnTo>
                    <a:pt x="158" y="220"/>
                  </a:lnTo>
                  <a:lnTo>
                    <a:pt x="132" y="114"/>
                  </a:lnTo>
                  <a:lnTo>
                    <a:pt x="112" y="160"/>
                  </a:lnTo>
                  <a:lnTo>
                    <a:pt x="112" y="160"/>
                  </a:lnTo>
                  <a:lnTo>
                    <a:pt x="110" y="162"/>
                  </a:lnTo>
                  <a:lnTo>
                    <a:pt x="106" y="164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54" y="164"/>
                  </a:lnTo>
                  <a:lnTo>
                    <a:pt x="52" y="162"/>
                  </a:lnTo>
                  <a:lnTo>
                    <a:pt x="50" y="160"/>
                  </a:lnTo>
                  <a:lnTo>
                    <a:pt x="50" y="156"/>
                  </a:lnTo>
                  <a:lnTo>
                    <a:pt x="50" y="156"/>
                  </a:lnTo>
                  <a:lnTo>
                    <a:pt x="50" y="152"/>
                  </a:lnTo>
                  <a:lnTo>
                    <a:pt x="52" y="150"/>
                  </a:lnTo>
                  <a:lnTo>
                    <a:pt x="54" y="148"/>
                  </a:lnTo>
                  <a:lnTo>
                    <a:pt x="58" y="148"/>
                  </a:lnTo>
                  <a:lnTo>
                    <a:pt x="100" y="148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30" y="82"/>
                  </a:lnTo>
                  <a:lnTo>
                    <a:pt x="134" y="80"/>
                  </a:lnTo>
                  <a:lnTo>
                    <a:pt x="134" y="80"/>
                  </a:lnTo>
                  <a:lnTo>
                    <a:pt x="138" y="82"/>
                  </a:lnTo>
                  <a:lnTo>
                    <a:pt x="142" y="86"/>
                  </a:lnTo>
                  <a:lnTo>
                    <a:pt x="168" y="194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8" y="102"/>
                  </a:lnTo>
                  <a:lnTo>
                    <a:pt x="214" y="100"/>
                  </a:lnTo>
                  <a:lnTo>
                    <a:pt x="214" y="100"/>
                  </a:lnTo>
                  <a:lnTo>
                    <a:pt x="218" y="102"/>
                  </a:lnTo>
                  <a:lnTo>
                    <a:pt x="220" y="106"/>
                  </a:lnTo>
                  <a:lnTo>
                    <a:pt x="238" y="156"/>
                  </a:lnTo>
                  <a:lnTo>
                    <a:pt x="260" y="114"/>
                  </a:lnTo>
                  <a:lnTo>
                    <a:pt x="260" y="114"/>
                  </a:lnTo>
                  <a:lnTo>
                    <a:pt x="262" y="110"/>
                  </a:lnTo>
                  <a:lnTo>
                    <a:pt x="266" y="110"/>
                  </a:lnTo>
                  <a:lnTo>
                    <a:pt x="266" y="110"/>
                  </a:lnTo>
                  <a:lnTo>
                    <a:pt x="266" y="110"/>
                  </a:lnTo>
                  <a:lnTo>
                    <a:pt x="266" y="110"/>
                  </a:lnTo>
                  <a:lnTo>
                    <a:pt x="270" y="110"/>
                  </a:lnTo>
                  <a:lnTo>
                    <a:pt x="274" y="114"/>
                  </a:lnTo>
                  <a:lnTo>
                    <a:pt x="292" y="148"/>
                  </a:lnTo>
                  <a:lnTo>
                    <a:pt x="322" y="148"/>
                  </a:lnTo>
                  <a:lnTo>
                    <a:pt x="322" y="148"/>
                  </a:lnTo>
                  <a:lnTo>
                    <a:pt x="324" y="148"/>
                  </a:lnTo>
                  <a:lnTo>
                    <a:pt x="326" y="150"/>
                  </a:lnTo>
                  <a:lnTo>
                    <a:pt x="328" y="152"/>
                  </a:lnTo>
                  <a:lnTo>
                    <a:pt x="330" y="156"/>
                  </a:lnTo>
                  <a:lnTo>
                    <a:pt x="330" y="156"/>
                  </a:lnTo>
                  <a:lnTo>
                    <a:pt x="328" y="160"/>
                  </a:lnTo>
                  <a:lnTo>
                    <a:pt x="326" y="162"/>
                  </a:lnTo>
                  <a:lnTo>
                    <a:pt x="324" y="164"/>
                  </a:lnTo>
                  <a:lnTo>
                    <a:pt x="322" y="164"/>
                  </a:lnTo>
                  <a:lnTo>
                    <a:pt x="322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342900" indent="1143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685800" indent="2286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028700" indent="3429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371600" indent="4572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570682" y="3297548"/>
              <a:ext cx="933449" cy="933449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indent="1143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indent="2286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indent="3429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indent="4572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组合 42"/>
          <p:cNvGrpSpPr/>
          <p:nvPr userDrawn="1"/>
        </p:nvGrpSpPr>
        <p:grpSpPr>
          <a:xfrm>
            <a:off x="938213" y="2479675"/>
            <a:ext cx="949325" cy="995363"/>
            <a:chOff x="2571224" y="3297548"/>
            <a:chExt cx="933449" cy="933449"/>
          </a:xfrm>
        </p:grpSpPr>
        <p:grpSp>
          <p:nvGrpSpPr>
            <p:cNvPr id="24" name="组合 49"/>
            <p:cNvGrpSpPr/>
            <p:nvPr/>
          </p:nvGrpSpPr>
          <p:grpSpPr>
            <a:xfrm>
              <a:off x="2858553" y="3512450"/>
              <a:ext cx="358791" cy="503644"/>
              <a:chOff x="2592388" y="2981325"/>
              <a:chExt cx="511175" cy="717550"/>
            </a:xfrm>
            <a:solidFill>
              <a:schemeClr val="bg1"/>
            </a:solidFill>
          </p:grpSpPr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2592388" y="3019425"/>
                <a:ext cx="511175" cy="679450"/>
              </a:xfrm>
              <a:custGeom>
                <a:avLst/>
                <a:gdLst>
                  <a:gd name="T0" fmla="*/ 278 w 322"/>
                  <a:gd name="T1" fmla="*/ 0 h 428"/>
                  <a:gd name="T2" fmla="*/ 278 w 322"/>
                  <a:gd name="T3" fmla="*/ 2 h 428"/>
                  <a:gd name="T4" fmla="*/ 270 w 322"/>
                  <a:gd name="T5" fmla="*/ 50 h 428"/>
                  <a:gd name="T6" fmla="*/ 266 w 322"/>
                  <a:gd name="T7" fmla="*/ 56 h 428"/>
                  <a:gd name="T8" fmla="*/ 258 w 322"/>
                  <a:gd name="T9" fmla="*/ 60 h 428"/>
                  <a:gd name="T10" fmla="*/ 68 w 322"/>
                  <a:gd name="T11" fmla="*/ 60 h 428"/>
                  <a:gd name="T12" fmla="*/ 60 w 322"/>
                  <a:gd name="T13" fmla="*/ 56 h 428"/>
                  <a:gd name="T14" fmla="*/ 56 w 322"/>
                  <a:gd name="T15" fmla="*/ 50 h 428"/>
                  <a:gd name="T16" fmla="*/ 46 w 322"/>
                  <a:gd name="T17" fmla="*/ 2 h 428"/>
                  <a:gd name="T18" fmla="*/ 12 w 322"/>
                  <a:gd name="T19" fmla="*/ 0 h 428"/>
                  <a:gd name="T20" fmla="*/ 8 w 322"/>
                  <a:gd name="T21" fmla="*/ 2 h 428"/>
                  <a:gd name="T22" fmla="*/ 2 w 322"/>
                  <a:gd name="T23" fmla="*/ 8 h 428"/>
                  <a:gd name="T24" fmla="*/ 0 w 322"/>
                  <a:gd name="T25" fmla="*/ 416 h 428"/>
                  <a:gd name="T26" fmla="*/ 2 w 322"/>
                  <a:gd name="T27" fmla="*/ 420 h 428"/>
                  <a:gd name="T28" fmla="*/ 8 w 322"/>
                  <a:gd name="T29" fmla="*/ 426 h 428"/>
                  <a:gd name="T30" fmla="*/ 310 w 322"/>
                  <a:gd name="T31" fmla="*/ 428 h 428"/>
                  <a:gd name="T32" fmla="*/ 316 w 322"/>
                  <a:gd name="T33" fmla="*/ 426 h 428"/>
                  <a:gd name="T34" fmla="*/ 322 w 322"/>
                  <a:gd name="T35" fmla="*/ 420 h 428"/>
                  <a:gd name="T36" fmla="*/ 322 w 322"/>
                  <a:gd name="T37" fmla="*/ 12 h 428"/>
                  <a:gd name="T38" fmla="*/ 322 w 322"/>
                  <a:gd name="T39" fmla="*/ 8 h 428"/>
                  <a:gd name="T40" fmla="*/ 316 w 322"/>
                  <a:gd name="T41" fmla="*/ 2 h 428"/>
                  <a:gd name="T42" fmla="*/ 310 w 322"/>
                  <a:gd name="T43" fmla="*/ 0 h 428"/>
                  <a:gd name="T44" fmla="*/ 296 w 322"/>
                  <a:gd name="T45" fmla="*/ 378 h 428"/>
                  <a:gd name="T46" fmla="*/ 292 w 322"/>
                  <a:gd name="T47" fmla="*/ 386 h 428"/>
                  <a:gd name="T48" fmla="*/ 284 w 322"/>
                  <a:gd name="T49" fmla="*/ 388 h 428"/>
                  <a:gd name="T50" fmla="*/ 38 w 322"/>
                  <a:gd name="T51" fmla="*/ 388 h 428"/>
                  <a:gd name="T52" fmla="*/ 30 w 322"/>
                  <a:gd name="T53" fmla="*/ 386 h 428"/>
                  <a:gd name="T54" fmla="*/ 26 w 322"/>
                  <a:gd name="T55" fmla="*/ 378 h 428"/>
                  <a:gd name="T56" fmla="*/ 26 w 322"/>
                  <a:gd name="T57" fmla="*/ 96 h 428"/>
                  <a:gd name="T58" fmla="*/ 30 w 322"/>
                  <a:gd name="T59" fmla="*/ 88 h 428"/>
                  <a:gd name="T60" fmla="*/ 38 w 322"/>
                  <a:gd name="T61" fmla="*/ 84 h 428"/>
                  <a:gd name="T62" fmla="*/ 284 w 322"/>
                  <a:gd name="T63" fmla="*/ 84 h 428"/>
                  <a:gd name="T64" fmla="*/ 292 w 322"/>
                  <a:gd name="T65" fmla="*/ 88 h 428"/>
                  <a:gd name="T66" fmla="*/ 296 w 322"/>
                  <a:gd name="T67" fmla="*/ 9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2" h="428">
                    <a:moveTo>
                      <a:pt x="310" y="0"/>
                    </a:moveTo>
                    <a:lnTo>
                      <a:pt x="278" y="0"/>
                    </a:lnTo>
                    <a:lnTo>
                      <a:pt x="278" y="0"/>
                    </a:lnTo>
                    <a:lnTo>
                      <a:pt x="278" y="2"/>
                    </a:lnTo>
                    <a:lnTo>
                      <a:pt x="270" y="50"/>
                    </a:lnTo>
                    <a:lnTo>
                      <a:pt x="270" y="50"/>
                    </a:lnTo>
                    <a:lnTo>
                      <a:pt x="268" y="54"/>
                    </a:lnTo>
                    <a:lnTo>
                      <a:pt x="266" y="56"/>
                    </a:lnTo>
                    <a:lnTo>
                      <a:pt x="262" y="58"/>
                    </a:lnTo>
                    <a:lnTo>
                      <a:pt x="258" y="60"/>
                    </a:lnTo>
                    <a:lnTo>
                      <a:pt x="68" y="60"/>
                    </a:lnTo>
                    <a:lnTo>
                      <a:pt x="68" y="60"/>
                    </a:lnTo>
                    <a:lnTo>
                      <a:pt x="64" y="58"/>
                    </a:lnTo>
                    <a:lnTo>
                      <a:pt x="60" y="56"/>
                    </a:lnTo>
                    <a:lnTo>
                      <a:pt x="58" y="54"/>
                    </a:lnTo>
                    <a:lnTo>
                      <a:pt x="56" y="5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416"/>
                    </a:lnTo>
                    <a:lnTo>
                      <a:pt x="0" y="416"/>
                    </a:lnTo>
                    <a:lnTo>
                      <a:pt x="2" y="420"/>
                    </a:lnTo>
                    <a:lnTo>
                      <a:pt x="4" y="424"/>
                    </a:lnTo>
                    <a:lnTo>
                      <a:pt x="8" y="426"/>
                    </a:lnTo>
                    <a:lnTo>
                      <a:pt x="12" y="428"/>
                    </a:lnTo>
                    <a:lnTo>
                      <a:pt x="310" y="428"/>
                    </a:lnTo>
                    <a:lnTo>
                      <a:pt x="310" y="428"/>
                    </a:lnTo>
                    <a:lnTo>
                      <a:pt x="316" y="426"/>
                    </a:lnTo>
                    <a:lnTo>
                      <a:pt x="318" y="424"/>
                    </a:lnTo>
                    <a:lnTo>
                      <a:pt x="322" y="420"/>
                    </a:lnTo>
                    <a:lnTo>
                      <a:pt x="322" y="416"/>
                    </a:lnTo>
                    <a:lnTo>
                      <a:pt x="322" y="12"/>
                    </a:lnTo>
                    <a:lnTo>
                      <a:pt x="322" y="12"/>
                    </a:lnTo>
                    <a:lnTo>
                      <a:pt x="322" y="8"/>
                    </a:lnTo>
                    <a:lnTo>
                      <a:pt x="318" y="4"/>
                    </a:lnTo>
                    <a:lnTo>
                      <a:pt x="316" y="2"/>
                    </a:lnTo>
                    <a:lnTo>
                      <a:pt x="310" y="0"/>
                    </a:lnTo>
                    <a:lnTo>
                      <a:pt x="310" y="0"/>
                    </a:lnTo>
                    <a:close/>
                    <a:moveTo>
                      <a:pt x="296" y="378"/>
                    </a:moveTo>
                    <a:lnTo>
                      <a:pt x="296" y="378"/>
                    </a:lnTo>
                    <a:lnTo>
                      <a:pt x="296" y="382"/>
                    </a:lnTo>
                    <a:lnTo>
                      <a:pt x="292" y="386"/>
                    </a:lnTo>
                    <a:lnTo>
                      <a:pt x="290" y="388"/>
                    </a:lnTo>
                    <a:lnTo>
                      <a:pt x="284" y="388"/>
                    </a:lnTo>
                    <a:lnTo>
                      <a:pt x="38" y="388"/>
                    </a:lnTo>
                    <a:lnTo>
                      <a:pt x="38" y="388"/>
                    </a:lnTo>
                    <a:lnTo>
                      <a:pt x="34" y="388"/>
                    </a:lnTo>
                    <a:lnTo>
                      <a:pt x="30" y="386"/>
                    </a:lnTo>
                    <a:lnTo>
                      <a:pt x="28" y="382"/>
                    </a:lnTo>
                    <a:lnTo>
                      <a:pt x="26" y="378"/>
                    </a:lnTo>
                    <a:lnTo>
                      <a:pt x="26" y="96"/>
                    </a:lnTo>
                    <a:lnTo>
                      <a:pt x="26" y="96"/>
                    </a:lnTo>
                    <a:lnTo>
                      <a:pt x="28" y="92"/>
                    </a:lnTo>
                    <a:lnTo>
                      <a:pt x="30" y="88"/>
                    </a:lnTo>
                    <a:lnTo>
                      <a:pt x="34" y="86"/>
                    </a:lnTo>
                    <a:lnTo>
                      <a:pt x="38" y="84"/>
                    </a:lnTo>
                    <a:lnTo>
                      <a:pt x="284" y="84"/>
                    </a:lnTo>
                    <a:lnTo>
                      <a:pt x="284" y="84"/>
                    </a:lnTo>
                    <a:lnTo>
                      <a:pt x="290" y="86"/>
                    </a:lnTo>
                    <a:lnTo>
                      <a:pt x="292" y="88"/>
                    </a:lnTo>
                    <a:lnTo>
                      <a:pt x="296" y="92"/>
                    </a:lnTo>
                    <a:lnTo>
                      <a:pt x="296" y="96"/>
                    </a:lnTo>
                    <a:lnTo>
                      <a:pt x="296" y="3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25"/>
              <p:cNvSpPr/>
              <p:nvPr/>
            </p:nvSpPr>
            <p:spPr bwMode="auto">
              <a:xfrm>
                <a:off x="2687638" y="3238500"/>
                <a:ext cx="320675" cy="25400"/>
              </a:xfrm>
              <a:custGeom>
                <a:avLst/>
                <a:gdLst>
                  <a:gd name="T0" fmla="*/ 194 w 202"/>
                  <a:gd name="T1" fmla="*/ 0 h 16"/>
                  <a:gd name="T2" fmla="*/ 8 w 202"/>
                  <a:gd name="T3" fmla="*/ 0 h 16"/>
                  <a:gd name="T4" fmla="*/ 8 w 202"/>
                  <a:gd name="T5" fmla="*/ 0 h 16"/>
                  <a:gd name="T6" fmla="*/ 6 w 202"/>
                  <a:gd name="T7" fmla="*/ 2 h 16"/>
                  <a:gd name="T8" fmla="*/ 2 w 202"/>
                  <a:gd name="T9" fmla="*/ 4 h 16"/>
                  <a:gd name="T10" fmla="*/ 2 w 202"/>
                  <a:gd name="T11" fmla="*/ 6 h 16"/>
                  <a:gd name="T12" fmla="*/ 0 w 202"/>
                  <a:gd name="T13" fmla="*/ 8 h 16"/>
                  <a:gd name="T14" fmla="*/ 0 w 202"/>
                  <a:gd name="T15" fmla="*/ 8 h 16"/>
                  <a:gd name="T16" fmla="*/ 2 w 202"/>
                  <a:gd name="T17" fmla="*/ 12 h 16"/>
                  <a:gd name="T18" fmla="*/ 2 w 202"/>
                  <a:gd name="T19" fmla="*/ 14 h 16"/>
                  <a:gd name="T20" fmla="*/ 6 w 202"/>
                  <a:gd name="T21" fmla="*/ 16 h 16"/>
                  <a:gd name="T22" fmla="*/ 8 w 202"/>
                  <a:gd name="T23" fmla="*/ 16 h 16"/>
                  <a:gd name="T24" fmla="*/ 194 w 202"/>
                  <a:gd name="T25" fmla="*/ 16 h 16"/>
                  <a:gd name="T26" fmla="*/ 194 w 202"/>
                  <a:gd name="T27" fmla="*/ 16 h 16"/>
                  <a:gd name="T28" fmla="*/ 198 w 202"/>
                  <a:gd name="T29" fmla="*/ 16 h 16"/>
                  <a:gd name="T30" fmla="*/ 200 w 202"/>
                  <a:gd name="T31" fmla="*/ 14 h 16"/>
                  <a:gd name="T32" fmla="*/ 202 w 202"/>
                  <a:gd name="T33" fmla="*/ 12 h 16"/>
                  <a:gd name="T34" fmla="*/ 202 w 202"/>
                  <a:gd name="T35" fmla="*/ 8 h 16"/>
                  <a:gd name="T36" fmla="*/ 202 w 202"/>
                  <a:gd name="T37" fmla="*/ 8 h 16"/>
                  <a:gd name="T38" fmla="*/ 202 w 202"/>
                  <a:gd name="T39" fmla="*/ 6 h 16"/>
                  <a:gd name="T40" fmla="*/ 200 w 202"/>
                  <a:gd name="T41" fmla="*/ 4 h 16"/>
                  <a:gd name="T42" fmla="*/ 198 w 202"/>
                  <a:gd name="T43" fmla="*/ 2 h 16"/>
                  <a:gd name="T44" fmla="*/ 194 w 202"/>
                  <a:gd name="T45" fmla="*/ 0 h 16"/>
                  <a:gd name="T46" fmla="*/ 194 w 202"/>
                  <a:gd name="T4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2" h="16">
                    <a:moveTo>
                      <a:pt x="194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94" y="16"/>
                    </a:lnTo>
                    <a:lnTo>
                      <a:pt x="194" y="16"/>
                    </a:lnTo>
                    <a:lnTo>
                      <a:pt x="198" y="16"/>
                    </a:lnTo>
                    <a:lnTo>
                      <a:pt x="200" y="14"/>
                    </a:lnTo>
                    <a:lnTo>
                      <a:pt x="202" y="12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6"/>
                    </a:lnTo>
                    <a:lnTo>
                      <a:pt x="200" y="4"/>
                    </a:lnTo>
                    <a:lnTo>
                      <a:pt x="198" y="2"/>
                    </a:lnTo>
                    <a:lnTo>
                      <a:pt x="194" y="0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26"/>
              <p:cNvSpPr/>
              <p:nvPr/>
            </p:nvSpPr>
            <p:spPr bwMode="auto">
              <a:xfrm>
                <a:off x="2687638" y="3289300"/>
                <a:ext cx="320675" cy="25400"/>
              </a:xfrm>
              <a:custGeom>
                <a:avLst/>
                <a:gdLst>
                  <a:gd name="T0" fmla="*/ 194 w 202"/>
                  <a:gd name="T1" fmla="*/ 0 h 16"/>
                  <a:gd name="T2" fmla="*/ 8 w 202"/>
                  <a:gd name="T3" fmla="*/ 0 h 16"/>
                  <a:gd name="T4" fmla="*/ 8 w 202"/>
                  <a:gd name="T5" fmla="*/ 0 h 16"/>
                  <a:gd name="T6" fmla="*/ 6 w 202"/>
                  <a:gd name="T7" fmla="*/ 0 h 16"/>
                  <a:gd name="T8" fmla="*/ 2 w 202"/>
                  <a:gd name="T9" fmla="*/ 2 h 16"/>
                  <a:gd name="T10" fmla="*/ 2 w 202"/>
                  <a:gd name="T11" fmla="*/ 4 h 16"/>
                  <a:gd name="T12" fmla="*/ 0 w 202"/>
                  <a:gd name="T13" fmla="*/ 8 h 16"/>
                  <a:gd name="T14" fmla="*/ 0 w 202"/>
                  <a:gd name="T15" fmla="*/ 8 h 16"/>
                  <a:gd name="T16" fmla="*/ 2 w 202"/>
                  <a:gd name="T17" fmla="*/ 10 h 16"/>
                  <a:gd name="T18" fmla="*/ 2 w 202"/>
                  <a:gd name="T19" fmla="*/ 14 h 16"/>
                  <a:gd name="T20" fmla="*/ 6 w 202"/>
                  <a:gd name="T21" fmla="*/ 16 h 16"/>
                  <a:gd name="T22" fmla="*/ 8 w 202"/>
                  <a:gd name="T23" fmla="*/ 16 h 16"/>
                  <a:gd name="T24" fmla="*/ 194 w 202"/>
                  <a:gd name="T25" fmla="*/ 16 h 16"/>
                  <a:gd name="T26" fmla="*/ 194 w 202"/>
                  <a:gd name="T27" fmla="*/ 16 h 16"/>
                  <a:gd name="T28" fmla="*/ 198 w 202"/>
                  <a:gd name="T29" fmla="*/ 16 h 16"/>
                  <a:gd name="T30" fmla="*/ 200 w 202"/>
                  <a:gd name="T31" fmla="*/ 14 h 16"/>
                  <a:gd name="T32" fmla="*/ 202 w 202"/>
                  <a:gd name="T33" fmla="*/ 10 h 16"/>
                  <a:gd name="T34" fmla="*/ 202 w 202"/>
                  <a:gd name="T35" fmla="*/ 8 h 16"/>
                  <a:gd name="T36" fmla="*/ 202 w 202"/>
                  <a:gd name="T37" fmla="*/ 8 h 16"/>
                  <a:gd name="T38" fmla="*/ 202 w 202"/>
                  <a:gd name="T39" fmla="*/ 4 h 16"/>
                  <a:gd name="T40" fmla="*/ 200 w 202"/>
                  <a:gd name="T41" fmla="*/ 2 h 16"/>
                  <a:gd name="T42" fmla="*/ 198 w 202"/>
                  <a:gd name="T43" fmla="*/ 0 h 16"/>
                  <a:gd name="T44" fmla="*/ 194 w 202"/>
                  <a:gd name="T45" fmla="*/ 0 h 16"/>
                  <a:gd name="T46" fmla="*/ 194 w 202"/>
                  <a:gd name="T4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2" h="16">
                    <a:moveTo>
                      <a:pt x="194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94" y="16"/>
                    </a:lnTo>
                    <a:lnTo>
                      <a:pt x="194" y="16"/>
                    </a:lnTo>
                    <a:lnTo>
                      <a:pt x="198" y="16"/>
                    </a:lnTo>
                    <a:lnTo>
                      <a:pt x="200" y="14"/>
                    </a:lnTo>
                    <a:lnTo>
                      <a:pt x="202" y="10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4"/>
                    </a:lnTo>
                    <a:lnTo>
                      <a:pt x="200" y="2"/>
                    </a:lnTo>
                    <a:lnTo>
                      <a:pt x="198" y="0"/>
                    </a:lnTo>
                    <a:lnTo>
                      <a:pt x="194" y="0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7"/>
              <p:cNvSpPr/>
              <p:nvPr/>
            </p:nvSpPr>
            <p:spPr bwMode="auto">
              <a:xfrm>
                <a:off x="2687638" y="3336925"/>
                <a:ext cx="320675" cy="25400"/>
              </a:xfrm>
              <a:custGeom>
                <a:avLst/>
                <a:gdLst>
                  <a:gd name="T0" fmla="*/ 194 w 202"/>
                  <a:gd name="T1" fmla="*/ 0 h 16"/>
                  <a:gd name="T2" fmla="*/ 8 w 202"/>
                  <a:gd name="T3" fmla="*/ 0 h 16"/>
                  <a:gd name="T4" fmla="*/ 8 w 202"/>
                  <a:gd name="T5" fmla="*/ 0 h 16"/>
                  <a:gd name="T6" fmla="*/ 6 w 202"/>
                  <a:gd name="T7" fmla="*/ 2 h 16"/>
                  <a:gd name="T8" fmla="*/ 2 w 202"/>
                  <a:gd name="T9" fmla="*/ 4 h 16"/>
                  <a:gd name="T10" fmla="*/ 2 w 202"/>
                  <a:gd name="T11" fmla="*/ 6 h 16"/>
                  <a:gd name="T12" fmla="*/ 0 w 202"/>
                  <a:gd name="T13" fmla="*/ 8 h 16"/>
                  <a:gd name="T14" fmla="*/ 0 w 202"/>
                  <a:gd name="T15" fmla="*/ 8 h 16"/>
                  <a:gd name="T16" fmla="*/ 2 w 202"/>
                  <a:gd name="T17" fmla="*/ 12 h 16"/>
                  <a:gd name="T18" fmla="*/ 2 w 202"/>
                  <a:gd name="T19" fmla="*/ 14 h 16"/>
                  <a:gd name="T20" fmla="*/ 6 w 202"/>
                  <a:gd name="T21" fmla="*/ 16 h 16"/>
                  <a:gd name="T22" fmla="*/ 8 w 202"/>
                  <a:gd name="T23" fmla="*/ 16 h 16"/>
                  <a:gd name="T24" fmla="*/ 194 w 202"/>
                  <a:gd name="T25" fmla="*/ 16 h 16"/>
                  <a:gd name="T26" fmla="*/ 194 w 202"/>
                  <a:gd name="T27" fmla="*/ 16 h 16"/>
                  <a:gd name="T28" fmla="*/ 198 w 202"/>
                  <a:gd name="T29" fmla="*/ 16 h 16"/>
                  <a:gd name="T30" fmla="*/ 200 w 202"/>
                  <a:gd name="T31" fmla="*/ 14 h 16"/>
                  <a:gd name="T32" fmla="*/ 202 w 202"/>
                  <a:gd name="T33" fmla="*/ 12 h 16"/>
                  <a:gd name="T34" fmla="*/ 202 w 202"/>
                  <a:gd name="T35" fmla="*/ 8 h 16"/>
                  <a:gd name="T36" fmla="*/ 202 w 202"/>
                  <a:gd name="T37" fmla="*/ 8 h 16"/>
                  <a:gd name="T38" fmla="*/ 202 w 202"/>
                  <a:gd name="T39" fmla="*/ 6 h 16"/>
                  <a:gd name="T40" fmla="*/ 200 w 202"/>
                  <a:gd name="T41" fmla="*/ 4 h 16"/>
                  <a:gd name="T42" fmla="*/ 198 w 202"/>
                  <a:gd name="T43" fmla="*/ 2 h 16"/>
                  <a:gd name="T44" fmla="*/ 194 w 202"/>
                  <a:gd name="T45" fmla="*/ 0 h 16"/>
                  <a:gd name="T46" fmla="*/ 194 w 202"/>
                  <a:gd name="T4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2" h="16">
                    <a:moveTo>
                      <a:pt x="194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94" y="16"/>
                    </a:lnTo>
                    <a:lnTo>
                      <a:pt x="194" y="16"/>
                    </a:lnTo>
                    <a:lnTo>
                      <a:pt x="198" y="16"/>
                    </a:lnTo>
                    <a:lnTo>
                      <a:pt x="200" y="14"/>
                    </a:lnTo>
                    <a:lnTo>
                      <a:pt x="202" y="12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6"/>
                    </a:lnTo>
                    <a:lnTo>
                      <a:pt x="200" y="4"/>
                    </a:lnTo>
                    <a:lnTo>
                      <a:pt x="198" y="2"/>
                    </a:lnTo>
                    <a:lnTo>
                      <a:pt x="194" y="0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28"/>
              <p:cNvSpPr/>
              <p:nvPr/>
            </p:nvSpPr>
            <p:spPr bwMode="auto">
              <a:xfrm>
                <a:off x="2687638" y="3387725"/>
                <a:ext cx="320675" cy="25400"/>
              </a:xfrm>
              <a:custGeom>
                <a:avLst/>
                <a:gdLst>
                  <a:gd name="T0" fmla="*/ 194 w 202"/>
                  <a:gd name="T1" fmla="*/ 0 h 16"/>
                  <a:gd name="T2" fmla="*/ 8 w 202"/>
                  <a:gd name="T3" fmla="*/ 0 h 16"/>
                  <a:gd name="T4" fmla="*/ 8 w 202"/>
                  <a:gd name="T5" fmla="*/ 0 h 16"/>
                  <a:gd name="T6" fmla="*/ 6 w 202"/>
                  <a:gd name="T7" fmla="*/ 0 h 16"/>
                  <a:gd name="T8" fmla="*/ 2 w 202"/>
                  <a:gd name="T9" fmla="*/ 2 h 16"/>
                  <a:gd name="T10" fmla="*/ 2 w 202"/>
                  <a:gd name="T11" fmla="*/ 4 h 16"/>
                  <a:gd name="T12" fmla="*/ 0 w 202"/>
                  <a:gd name="T13" fmla="*/ 8 h 16"/>
                  <a:gd name="T14" fmla="*/ 0 w 202"/>
                  <a:gd name="T15" fmla="*/ 8 h 16"/>
                  <a:gd name="T16" fmla="*/ 2 w 202"/>
                  <a:gd name="T17" fmla="*/ 10 h 16"/>
                  <a:gd name="T18" fmla="*/ 2 w 202"/>
                  <a:gd name="T19" fmla="*/ 14 h 16"/>
                  <a:gd name="T20" fmla="*/ 6 w 202"/>
                  <a:gd name="T21" fmla="*/ 16 h 16"/>
                  <a:gd name="T22" fmla="*/ 8 w 202"/>
                  <a:gd name="T23" fmla="*/ 16 h 16"/>
                  <a:gd name="T24" fmla="*/ 194 w 202"/>
                  <a:gd name="T25" fmla="*/ 16 h 16"/>
                  <a:gd name="T26" fmla="*/ 194 w 202"/>
                  <a:gd name="T27" fmla="*/ 16 h 16"/>
                  <a:gd name="T28" fmla="*/ 198 w 202"/>
                  <a:gd name="T29" fmla="*/ 16 h 16"/>
                  <a:gd name="T30" fmla="*/ 200 w 202"/>
                  <a:gd name="T31" fmla="*/ 14 h 16"/>
                  <a:gd name="T32" fmla="*/ 202 w 202"/>
                  <a:gd name="T33" fmla="*/ 10 h 16"/>
                  <a:gd name="T34" fmla="*/ 202 w 202"/>
                  <a:gd name="T35" fmla="*/ 8 h 16"/>
                  <a:gd name="T36" fmla="*/ 202 w 202"/>
                  <a:gd name="T37" fmla="*/ 8 h 16"/>
                  <a:gd name="T38" fmla="*/ 202 w 202"/>
                  <a:gd name="T39" fmla="*/ 4 h 16"/>
                  <a:gd name="T40" fmla="*/ 200 w 202"/>
                  <a:gd name="T41" fmla="*/ 2 h 16"/>
                  <a:gd name="T42" fmla="*/ 198 w 202"/>
                  <a:gd name="T43" fmla="*/ 0 h 16"/>
                  <a:gd name="T44" fmla="*/ 194 w 202"/>
                  <a:gd name="T45" fmla="*/ 0 h 16"/>
                  <a:gd name="T46" fmla="*/ 194 w 202"/>
                  <a:gd name="T4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2" h="16">
                    <a:moveTo>
                      <a:pt x="194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94" y="16"/>
                    </a:lnTo>
                    <a:lnTo>
                      <a:pt x="194" y="16"/>
                    </a:lnTo>
                    <a:lnTo>
                      <a:pt x="198" y="16"/>
                    </a:lnTo>
                    <a:lnTo>
                      <a:pt x="200" y="14"/>
                    </a:lnTo>
                    <a:lnTo>
                      <a:pt x="202" y="10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4"/>
                    </a:lnTo>
                    <a:lnTo>
                      <a:pt x="200" y="2"/>
                    </a:lnTo>
                    <a:lnTo>
                      <a:pt x="198" y="0"/>
                    </a:lnTo>
                    <a:lnTo>
                      <a:pt x="194" y="0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29"/>
              <p:cNvSpPr/>
              <p:nvPr/>
            </p:nvSpPr>
            <p:spPr bwMode="auto">
              <a:xfrm>
                <a:off x="2687638" y="3435350"/>
                <a:ext cx="320675" cy="25400"/>
              </a:xfrm>
              <a:custGeom>
                <a:avLst/>
                <a:gdLst>
                  <a:gd name="T0" fmla="*/ 194 w 202"/>
                  <a:gd name="T1" fmla="*/ 0 h 16"/>
                  <a:gd name="T2" fmla="*/ 8 w 202"/>
                  <a:gd name="T3" fmla="*/ 0 h 16"/>
                  <a:gd name="T4" fmla="*/ 8 w 202"/>
                  <a:gd name="T5" fmla="*/ 0 h 16"/>
                  <a:gd name="T6" fmla="*/ 6 w 202"/>
                  <a:gd name="T7" fmla="*/ 2 h 16"/>
                  <a:gd name="T8" fmla="*/ 2 w 202"/>
                  <a:gd name="T9" fmla="*/ 4 h 16"/>
                  <a:gd name="T10" fmla="*/ 2 w 202"/>
                  <a:gd name="T11" fmla="*/ 6 h 16"/>
                  <a:gd name="T12" fmla="*/ 0 w 202"/>
                  <a:gd name="T13" fmla="*/ 8 h 16"/>
                  <a:gd name="T14" fmla="*/ 0 w 202"/>
                  <a:gd name="T15" fmla="*/ 8 h 16"/>
                  <a:gd name="T16" fmla="*/ 2 w 202"/>
                  <a:gd name="T17" fmla="*/ 12 h 16"/>
                  <a:gd name="T18" fmla="*/ 2 w 202"/>
                  <a:gd name="T19" fmla="*/ 14 h 16"/>
                  <a:gd name="T20" fmla="*/ 6 w 202"/>
                  <a:gd name="T21" fmla="*/ 16 h 16"/>
                  <a:gd name="T22" fmla="*/ 8 w 202"/>
                  <a:gd name="T23" fmla="*/ 16 h 16"/>
                  <a:gd name="T24" fmla="*/ 194 w 202"/>
                  <a:gd name="T25" fmla="*/ 16 h 16"/>
                  <a:gd name="T26" fmla="*/ 194 w 202"/>
                  <a:gd name="T27" fmla="*/ 16 h 16"/>
                  <a:gd name="T28" fmla="*/ 198 w 202"/>
                  <a:gd name="T29" fmla="*/ 16 h 16"/>
                  <a:gd name="T30" fmla="*/ 200 w 202"/>
                  <a:gd name="T31" fmla="*/ 14 h 16"/>
                  <a:gd name="T32" fmla="*/ 202 w 202"/>
                  <a:gd name="T33" fmla="*/ 12 h 16"/>
                  <a:gd name="T34" fmla="*/ 202 w 202"/>
                  <a:gd name="T35" fmla="*/ 8 h 16"/>
                  <a:gd name="T36" fmla="*/ 202 w 202"/>
                  <a:gd name="T37" fmla="*/ 8 h 16"/>
                  <a:gd name="T38" fmla="*/ 202 w 202"/>
                  <a:gd name="T39" fmla="*/ 6 h 16"/>
                  <a:gd name="T40" fmla="*/ 200 w 202"/>
                  <a:gd name="T41" fmla="*/ 4 h 16"/>
                  <a:gd name="T42" fmla="*/ 198 w 202"/>
                  <a:gd name="T43" fmla="*/ 2 h 16"/>
                  <a:gd name="T44" fmla="*/ 194 w 202"/>
                  <a:gd name="T45" fmla="*/ 0 h 16"/>
                  <a:gd name="T46" fmla="*/ 194 w 202"/>
                  <a:gd name="T4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2" h="16">
                    <a:moveTo>
                      <a:pt x="194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94" y="16"/>
                    </a:lnTo>
                    <a:lnTo>
                      <a:pt x="194" y="16"/>
                    </a:lnTo>
                    <a:lnTo>
                      <a:pt x="198" y="16"/>
                    </a:lnTo>
                    <a:lnTo>
                      <a:pt x="200" y="14"/>
                    </a:lnTo>
                    <a:lnTo>
                      <a:pt x="202" y="12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6"/>
                    </a:lnTo>
                    <a:lnTo>
                      <a:pt x="200" y="4"/>
                    </a:lnTo>
                    <a:lnTo>
                      <a:pt x="198" y="2"/>
                    </a:lnTo>
                    <a:lnTo>
                      <a:pt x="194" y="0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30"/>
              <p:cNvSpPr>
                <a:spLocks noEditPoints="1"/>
              </p:cNvSpPr>
              <p:nvPr/>
            </p:nvSpPr>
            <p:spPr bwMode="auto">
              <a:xfrm>
                <a:off x="2684463" y="2981325"/>
                <a:ext cx="330200" cy="114300"/>
              </a:xfrm>
              <a:custGeom>
                <a:avLst/>
                <a:gdLst>
                  <a:gd name="T0" fmla="*/ 8 w 208"/>
                  <a:gd name="T1" fmla="*/ 72 h 72"/>
                  <a:gd name="T2" fmla="*/ 104 w 208"/>
                  <a:gd name="T3" fmla="*/ 72 h 72"/>
                  <a:gd name="T4" fmla="*/ 198 w 208"/>
                  <a:gd name="T5" fmla="*/ 72 h 72"/>
                  <a:gd name="T6" fmla="*/ 208 w 208"/>
                  <a:gd name="T7" fmla="*/ 24 h 72"/>
                  <a:gd name="T8" fmla="*/ 208 w 208"/>
                  <a:gd name="T9" fmla="*/ 24 h 72"/>
                  <a:gd name="T10" fmla="*/ 208 w 208"/>
                  <a:gd name="T11" fmla="*/ 20 h 72"/>
                  <a:gd name="T12" fmla="*/ 206 w 208"/>
                  <a:gd name="T13" fmla="*/ 16 h 72"/>
                  <a:gd name="T14" fmla="*/ 202 w 208"/>
                  <a:gd name="T15" fmla="*/ 14 h 72"/>
                  <a:gd name="T16" fmla="*/ 198 w 208"/>
                  <a:gd name="T17" fmla="*/ 12 h 72"/>
                  <a:gd name="T18" fmla="*/ 172 w 208"/>
                  <a:gd name="T19" fmla="*/ 12 h 72"/>
                  <a:gd name="T20" fmla="*/ 172 w 208"/>
                  <a:gd name="T21" fmla="*/ 12 h 72"/>
                  <a:gd name="T22" fmla="*/ 172 w 208"/>
                  <a:gd name="T23" fmla="*/ 8 h 72"/>
                  <a:gd name="T24" fmla="*/ 168 w 208"/>
                  <a:gd name="T25" fmla="*/ 4 h 72"/>
                  <a:gd name="T26" fmla="*/ 164 w 208"/>
                  <a:gd name="T27" fmla="*/ 0 h 72"/>
                  <a:gd name="T28" fmla="*/ 160 w 208"/>
                  <a:gd name="T29" fmla="*/ 0 h 72"/>
                  <a:gd name="T30" fmla="*/ 48 w 208"/>
                  <a:gd name="T31" fmla="*/ 0 h 72"/>
                  <a:gd name="T32" fmla="*/ 48 w 208"/>
                  <a:gd name="T33" fmla="*/ 0 h 72"/>
                  <a:gd name="T34" fmla="*/ 42 w 208"/>
                  <a:gd name="T35" fmla="*/ 0 h 72"/>
                  <a:gd name="T36" fmla="*/ 38 w 208"/>
                  <a:gd name="T37" fmla="*/ 4 h 72"/>
                  <a:gd name="T38" fmla="*/ 36 w 208"/>
                  <a:gd name="T39" fmla="*/ 8 h 72"/>
                  <a:gd name="T40" fmla="*/ 34 w 208"/>
                  <a:gd name="T41" fmla="*/ 12 h 72"/>
                  <a:gd name="T42" fmla="*/ 8 w 208"/>
                  <a:gd name="T43" fmla="*/ 12 h 72"/>
                  <a:gd name="T44" fmla="*/ 8 w 208"/>
                  <a:gd name="T45" fmla="*/ 12 h 72"/>
                  <a:gd name="T46" fmla="*/ 4 w 208"/>
                  <a:gd name="T47" fmla="*/ 14 h 72"/>
                  <a:gd name="T48" fmla="*/ 2 w 208"/>
                  <a:gd name="T49" fmla="*/ 16 h 72"/>
                  <a:gd name="T50" fmla="*/ 0 w 208"/>
                  <a:gd name="T51" fmla="*/ 20 h 72"/>
                  <a:gd name="T52" fmla="*/ 0 w 208"/>
                  <a:gd name="T53" fmla="*/ 24 h 72"/>
                  <a:gd name="T54" fmla="*/ 8 w 208"/>
                  <a:gd name="T55" fmla="*/ 72 h 72"/>
                  <a:gd name="T56" fmla="*/ 104 w 208"/>
                  <a:gd name="T57" fmla="*/ 16 h 72"/>
                  <a:gd name="T58" fmla="*/ 104 w 208"/>
                  <a:gd name="T59" fmla="*/ 16 h 72"/>
                  <a:gd name="T60" fmla="*/ 108 w 208"/>
                  <a:gd name="T61" fmla="*/ 18 h 72"/>
                  <a:gd name="T62" fmla="*/ 112 w 208"/>
                  <a:gd name="T63" fmla="*/ 20 h 72"/>
                  <a:gd name="T64" fmla="*/ 114 w 208"/>
                  <a:gd name="T65" fmla="*/ 24 h 72"/>
                  <a:gd name="T66" fmla="*/ 116 w 208"/>
                  <a:gd name="T67" fmla="*/ 28 h 72"/>
                  <a:gd name="T68" fmla="*/ 116 w 208"/>
                  <a:gd name="T69" fmla="*/ 28 h 72"/>
                  <a:gd name="T70" fmla="*/ 114 w 208"/>
                  <a:gd name="T71" fmla="*/ 32 h 72"/>
                  <a:gd name="T72" fmla="*/ 112 w 208"/>
                  <a:gd name="T73" fmla="*/ 36 h 72"/>
                  <a:gd name="T74" fmla="*/ 108 w 208"/>
                  <a:gd name="T75" fmla="*/ 40 h 72"/>
                  <a:gd name="T76" fmla="*/ 104 w 208"/>
                  <a:gd name="T77" fmla="*/ 40 h 72"/>
                  <a:gd name="T78" fmla="*/ 104 w 208"/>
                  <a:gd name="T79" fmla="*/ 40 h 72"/>
                  <a:gd name="T80" fmla="*/ 98 w 208"/>
                  <a:gd name="T81" fmla="*/ 40 h 72"/>
                  <a:gd name="T82" fmla="*/ 94 w 208"/>
                  <a:gd name="T83" fmla="*/ 36 h 72"/>
                  <a:gd name="T84" fmla="*/ 92 w 208"/>
                  <a:gd name="T85" fmla="*/ 32 h 72"/>
                  <a:gd name="T86" fmla="*/ 92 w 208"/>
                  <a:gd name="T87" fmla="*/ 28 h 72"/>
                  <a:gd name="T88" fmla="*/ 92 w 208"/>
                  <a:gd name="T89" fmla="*/ 28 h 72"/>
                  <a:gd name="T90" fmla="*/ 92 w 208"/>
                  <a:gd name="T91" fmla="*/ 24 h 72"/>
                  <a:gd name="T92" fmla="*/ 94 w 208"/>
                  <a:gd name="T93" fmla="*/ 20 h 72"/>
                  <a:gd name="T94" fmla="*/ 98 w 208"/>
                  <a:gd name="T95" fmla="*/ 18 h 72"/>
                  <a:gd name="T96" fmla="*/ 104 w 208"/>
                  <a:gd name="T97" fmla="*/ 16 h 72"/>
                  <a:gd name="T98" fmla="*/ 104 w 208"/>
                  <a:gd name="T99" fmla="*/ 1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8" h="72">
                    <a:moveTo>
                      <a:pt x="8" y="72"/>
                    </a:moveTo>
                    <a:lnTo>
                      <a:pt x="104" y="72"/>
                    </a:lnTo>
                    <a:lnTo>
                      <a:pt x="198" y="72"/>
                    </a:lnTo>
                    <a:lnTo>
                      <a:pt x="208" y="24"/>
                    </a:lnTo>
                    <a:lnTo>
                      <a:pt x="208" y="24"/>
                    </a:lnTo>
                    <a:lnTo>
                      <a:pt x="208" y="20"/>
                    </a:lnTo>
                    <a:lnTo>
                      <a:pt x="206" y="16"/>
                    </a:lnTo>
                    <a:lnTo>
                      <a:pt x="202" y="14"/>
                    </a:lnTo>
                    <a:lnTo>
                      <a:pt x="198" y="12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8"/>
                    </a:lnTo>
                    <a:lnTo>
                      <a:pt x="168" y="4"/>
                    </a:lnTo>
                    <a:lnTo>
                      <a:pt x="164" y="0"/>
                    </a:lnTo>
                    <a:lnTo>
                      <a:pt x="160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8" y="4"/>
                    </a:lnTo>
                    <a:lnTo>
                      <a:pt x="36" y="8"/>
                    </a:lnTo>
                    <a:lnTo>
                      <a:pt x="34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8" y="72"/>
                    </a:lnTo>
                    <a:close/>
                    <a:moveTo>
                      <a:pt x="104" y="16"/>
                    </a:moveTo>
                    <a:lnTo>
                      <a:pt x="104" y="16"/>
                    </a:lnTo>
                    <a:lnTo>
                      <a:pt x="108" y="18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6" y="28"/>
                    </a:lnTo>
                    <a:lnTo>
                      <a:pt x="116" y="28"/>
                    </a:lnTo>
                    <a:lnTo>
                      <a:pt x="114" y="32"/>
                    </a:lnTo>
                    <a:lnTo>
                      <a:pt x="112" y="36"/>
                    </a:lnTo>
                    <a:lnTo>
                      <a:pt x="108" y="40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98" y="40"/>
                    </a:lnTo>
                    <a:lnTo>
                      <a:pt x="94" y="36"/>
                    </a:lnTo>
                    <a:lnTo>
                      <a:pt x="92" y="32"/>
                    </a:lnTo>
                    <a:lnTo>
                      <a:pt x="92" y="28"/>
                    </a:lnTo>
                    <a:lnTo>
                      <a:pt x="92" y="28"/>
                    </a:lnTo>
                    <a:lnTo>
                      <a:pt x="92" y="24"/>
                    </a:lnTo>
                    <a:lnTo>
                      <a:pt x="94" y="20"/>
                    </a:lnTo>
                    <a:lnTo>
                      <a:pt x="98" y="18"/>
                    </a:lnTo>
                    <a:lnTo>
                      <a:pt x="104" y="16"/>
                    </a:lnTo>
                    <a:lnTo>
                      <a:pt x="104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2571224" y="3297548"/>
              <a:ext cx="933449" cy="933449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indent="1143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indent="2286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indent="3429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indent="4572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3" name="组合 43"/>
          <p:cNvGrpSpPr/>
          <p:nvPr userDrawn="1"/>
        </p:nvGrpSpPr>
        <p:grpSpPr>
          <a:xfrm>
            <a:off x="50800" y="5540375"/>
            <a:ext cx="949325" cy="995363"/>
            <a:chOff x="1239972" y="3297548"/>
            <a:chExt cx="933449" cy="933449"/>
          </a:xfrm>
        </p:grpSpPr>
        <p:grpSp>
          <p:nvGrpSpPr>
            <p:cNvPr id="34" name="组合 45"/>
            <p:cNvGrpSpPr/>
            <p:nvPr/>
          </p:nvGrpSpPr>
          <p:grpSpPr>
            <a:xfrm>
              <a:off x="1513224" y="3546275"/>
              <a:ext cx="386945" cy="435995"/>
              <a:chOff x="909638" y="3086100"/>
              <a:chExt cx="450850" cy="508000"/>
            </a:xfrm>
            <a:solidFill>
              <a:schemeClr val="bg1"/>
            </a:solidFill>
          </p:grpSpPr>
          <p:sp>
            <p:nvSpPr>
              <p:cNvPr id="36" name="Freeform 11"/>
              <p:cNvSpPr/>
              <p:nvPr/>
            </p:nvSpPr>
            <p:spPr bwMode="auto">
              <a:xfrm>
                <a:off x="1106488" y="3086100"/>
                <a:ext cx="254000" cy="498475"/>
              </a:xfrm>
              <a:custGeom>
                <a:avLst/>
                <a:gdLst>
                  <a:gd name="T0" fmla="*/ 154 w 160"/>
                  <a:gd name="T1" fmla="*/ 134 h 314"/>
                  <a:gd name="T2" fmla="*/ 138 w 160"/>
                  <a:gd name="T3" fmla="*/ 70 h 314"/>
                  <a:gd name="T4" fmla="*/ 134 w 160"/>
                  <a:gd name="T5" fmla="*/ 0 h 314"/>
                  <a:gd name="T6" fmla="*/ 120 w 160"/>
                  <a:gd name="T7" fmla="*/ 4 h 314"/>
                  <a:gd name="T8" fmla="*/ 86 w 160"/>
                  <a:gd name="T9" fmla="*/ 18 h 314"/>
                  <a:gd name="T10" fmla="*/ 46 w 160"/>
                  <a:gd name="T11" fmla="*/ 48 h 314"/>
                  <a:gd name="T12" fmla="*/ 26 w 160"/>
                  <a:gd name="T13" fmla="*/ 70 h 314"/>
                  <a:gd name="T14" fmla="*/ 10 w 160"/>
                  <a:gd name="T15" fmla="*/ 98 h 314"/>
                  <a:gd name="T16" fmla="*/ 2 w 160"/>
                  <a:gd name="T17" fmla="*/ 120 h 314"/>
                  <a:gd name="T18" fmla="*/ 0 w 160"/>
                  <a:gd name="T19" fmla="*/ 160 h 314"/>
                  <a:gd name="T20" fmla="*/ 10 w 160"/>
                  <a:gd name="T21" fmla="*/ 194 h 314"/>
                  <a:gd name="T22" fmla="*/ 30 w 160"/>
                  <a:gd name="T23" fmla="*/ 218 h 314"/>
                  <a:gd name="T24" fmla="*/ 42 w 160"/>
                  <a:gd name="T25" fmla="*/ 226 h 314"/>
                  <a:gd name="T26" fmla="*/ 54 w 160"/>
                  <a:gd name="T27" fmla="*/ 176 h 314"/>
                  <a:gd name="T28" fmla="*/ 72 w 160"/>
                  <a:gd name="T29" fmla="*/ 138 h 314"/>
                  <a:gd name="T30" fmla="*/ 80 w 160"/>
                  <a:gd name="T31" fmla="*/ 126 h 314"/>
                  <a:gd name="T32" fmla="*/ 80 w 160"/>
                  <a:gd name="T33" fmla="*/ 128 h 314"/>
                  <a:gd name="T34" fmla="*/ 80 w 160"/>
                  <a:gd name="T35" fmla="*/ 128 h 314"/>
                  <a:gd name="T36" fmla="*/ 78 w 160"/>
                  <a:gd name="T37" fmla="*/ 128 h 314"/>
                  <a:gd name="T38" fmla="*/ 78 w 160"/>
                  <a:gd name="T39" fmla="*/ 130 h 314"/>
                  <a:gd name="T40" fmla="*/ 68 w 160"/>
                  <a:gd name="T41" fmla="*/ 178 h 314"/>
                  <a:gd name="T42" fmla="*/ 64 w 160"/>
                  <a:gd name="T43" fmla="*/ 232 h 314"/>
                  <a:gd name="T44" fmla="*/ 68 w 160"/>
                  <a:gd name="T45" fmla="*/ 274 h 314"/>
                  <a:gd name="T46" fmla="*/ 78 w 160"/>
                  <a:gd name="T47" fmla="*/ 302 h 314"/>
                  <a:gd name="T48" fmla="*/ 110 w 160"/>
                  <a:gd name="T49" fmla="*/ 306 h 314"/>
                  <a:gd name="T50" fmla="*/ 106 w 160"/>
                  <a:gd name="T51" fmla="*/ 302 h 314"/>
                  <a:gd name="T52" fmla="*/ 88 w 160"/>
                  <a:gd name="T53" fmla="*/ 268 h 314"/>
                  <a:gd name="T54" fmla="*/ 78 w 160"/>
                  <a:gd name="T55" fmla="*/ 236 h 314"/>
                  <a:gd name="T56" fmla="*/ 96 w 160"/>
                  <a:gd name="T57" fmla="*/ 234 h 314"/>
                  <a:gd name="T58" fmla="*/ 128 w 160"/>
                  <a:gd name="T59" fmla="*/ 218 h 314"/>
                  <a:gd name="T60" fmla="*/ 152 w 160"/>
                  <a:gd name="T61" fmla="*/ 192 h 314"/>
                  <a:gd name="T62" fmla="*/ 158 w 160"/>
                  <a:gd name="T63" fmla="*/ 174 h 314"/>
                  <a:gd name="T64" fmla="*/ 160 w 160"/>
                  <a:gd name="T65" fmla="*/ 156 h 314"/>
                  <a:gd name="T66" fmla="*/ 154 w 160"/>
                  <a:gd name="T67" fmla="*/ 13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0" h="314">
                    <a:moveTo>
                      <a:pt x="154" y="134"/>
                    </a:moveTo>
                    <a:lnTo>
                      <a:pt x="154" y="134"/>
                    </a:lnTo>
                    <a:lnTo>
                      <a:pt x="144" y="102"/>
                    </a:lnTo>
                    <a:lnTo>
                      <a:pt x="138" y="70"/>
                    </a:lnTo>
                    <a:lnTo>
                      <a:pt x="134" y="38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20" y="4"/>
                    </a:lnTo>
                    <a:lnTo>
                      <a:pt x="104" y="8"/>
                    </a:lnTo>
                    <a:lnTo>
                      <a:pt x="86" y="18"/>
                    </a:lnTo>
                    <a:lnTo>
                      <a:pt x="66" y="30"/>
                    </a:lnTo>
                    <a:lnTo>
                      <a:pt x="46" y="48"/>
                    </a:lnTo>
                    <a:lnTo>
                      <a:pt x="36" y="58"/>
                    </a:lnTo>
                    <a:lnTo>
                      <a:pt x="26" y="70"/>
                    </a:lnTo>
                    <a:lnTo>
                      <a:pt x="18" y="84"/>
                    </a:lnTo>
                    <a:lnTo>
                      <a:pt x="10" y="98"/>
                    </a:lnTo>
                    <a:lnTo>
                      <a:pt x="10" y="98"/>
                    </a:lnTo>
                    <a:lnTo>
                      <a:pt x="2" y="120"/>
                    </a:lnTo>
                    <a:lnTo>
                      <a:pt x="0" y="142"/>
                    </a:lnTo>
                    <a:lnTo>
                      <a:pt x="0" y="160"/>
                    </a:lnTo>
                    <a:lnTo>
                      <a:pt x="4" y="178"/>
                    </a:lnTo>
                    <a:lnTo>
                      <a:pt x="10" y="194"/>
                    </a:lnTo>
                    <a:lnTo>
                      <a:pt x="20" y="208"/>
                    </a:lnTo>
                    <a:lnTo>
                      <a:pt x="30" y="218"/>
                    </a:lnTo>
                    <a:lnTo>
                      <a:pt x="42" y="226"/>
                    </a:lnTo>
                    <a:lnTo>
                      <a:pt x="42" y="226"/>
                    </a:lnTo>
                    <a:lnTo>
                      <a:pt x="46" y="202"/>
                    </a:lnTo>
                    <a:lnTo>
                      <a:pt x="54" y="176"/>
                    </a:lnTo>
                    <a:lnTo>
                      <a:pt x="64" y="152"/>
                    </a:lnTo>
                    <a:lnTo>
                      <a:pt x="72" y="138"/>
                    </a:lnTo>
                    <a:lnTo>
                      <a:pt x="80" y="126"/>
                    </a:lnTo>
                    <a:lnTo>
                      <a:pt x="80" y="126"/>
                    </a:lnTo>
                    <a:lnTo>
                      <a:pt x="80" y="128"/>
                    </a:lnTo>
                    <a:lnTo>
                      <a:pt x="80" y="128"/>
                    </a:lnTo>
                    <a:lnTo>
                      <a:pt x="80" y="128"/>
                    </a:lnTo>
                    <a:lnTo>
                      <a:pt x="80" y="128"/>
                    </a:lnTo>
                    <a:lnTo>
                      <a:pt x="78" y="128"/>
                    </a:lnTo>
                    <a:lnTo>
                      <a:pt x="78" y="128"/>
                    </a:lnTo>
                    <a:lnTo>
                      <a:pt x="78" y="130"/>
                    </a:lnTo>
                    <a:lnTo>
                      <a:pt x="78" y="130"/>
                    </a:lnTo>
                    <a:lnTo>
                      <a:pt x="72" y="156"/>
                    </a:lnTo>
                    <a:lnTo>
                      <a:pt x="68" y="178"/>
                    </a:lnTo>
                    <a:lnTo>
                      <a:pt x="64" y="204"/>
                    </a:lnTo>
                    <a:lnTo>
                      <a:pt x="64" y="232"/>
                    </a:lnTo>
                    <a:lnTo>
                      <a:pt x="66" y="260"/>
                    </a:lnTo>
                    <a:lnTo>
                      <a:pt x="68" y="274"/>
                    </a:lnTo>
                    <a:lnTo>
                      <a:pt x="72" y="288"/>
                    </a:lnTo>
                    <a:lnTo>
                      <a:pt x="78" y="302"/>
                    </a:lnTo>
                    <a:lnTo>
                      <a:pt x="86" y="314"/>
                    </a:lnTo>
                    <a:lnTo>
                      <a:pt x="110" y="306"/>
                    </a:lnTo>
                    <a:lnTo>
                      <a:pt x="110" y="306"/>
                    </a:lnTo>
                    <a:lnTo>
                      <a:pt x="106" y="302"/>
                    </a:lnTo>
                    <a:lnTo>
                      <a:pt x="98" y="290"/>
                    </a:lnTo>
                    <a:lnTo>
                      <a:pt x="88" y="268"/>
                    </a:lnTo>
                    <a:lnTo>
                      <a:pt x="82" y="254"/>
                    </a:lnTo>
                    <a:lnTo>
                      <a:pt x="78" y="236"/>
                    </a:lnTo>
                    <a:lnTo>
                      <a:pt x="78" y="236"/>
                    </a:lnTo>
                    <a:lnTo>
                      <a:pt x="96" y="234"/>
                    </a:lnTo>
                    <a:lnTo>
                      <a:pt x="114" y="228"/>
                    </a:lnTo>
                    <a:lnTo>
                      <a:pt x="128" y="218"/>
                    </a:lnTo>
                    <a:lnTo>
                      <a:pt x="142" y="208"/>
                    </a:lnTo>
                    <a:lnTo>
                      <a:pt x="152" y="192"/>
                    </a:lnTo>
                    <a:lnTo>
                      <a:pt x="156" y="184"/>
                    </a:lnTo>
                    <a:lnTo>
                      <a:pt x="158" y="174"/>
                    </a:lnTo>
                    <a:lnTo>
                      <a:pt x="160" y="166"/>
                    </a:lnTo>
                    <a:lnTo>
                      <a:pt x="160" y="156"/>
                    </a:lnTo>
                    <a:lnTo>
                      <a:pt x="158" y="144"/>
                    </a:lnTo>
                    <a:lnTo>
                      <a:pt x="154" y="134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12"/>
              <p:cNvSpPr/>
              <p:nvPr/>
            </p:nvSpPr>
            <p:spPr bwMode="auto">
              <a:xfrm>
                <a:off x="909638" y="3298825"/>
                <a:ext cx="234950" cy="295275"/>
              </a:xfrm>
              <a:custGeom>
                <a:avLst/>
                <a:gdLst>
                  <a:gd name="T0" fmla="*/ 82 w 148"/>
                  <a:gd name="T1" fmla="*/ 66 h 186"/>
                  <a:gd name="T2" fmla="*/ 82 w 148"/>
                  <a:gd name="T3" fmla="*/ 66 h 186"/>
                  <a:gd name="T4" fmla="*/ 82 w 148"/>
                  <a:gd name="T5" fmla="*/ 66 h 186"/>
                  <a:gd name="T6" fmla="*/ 82 w 148"/>
                  <a:gd name="T7" fmla="*/ 66 h 186"/>
                  <a:gd name="T8" fmla="*/ 80 w 148"/>
                  <a:gd name="T9" fmla="*/ 64 h 186"/>
                  <a:gd name="T10" fmla="*/ 80 w 148"/>
                  <a:gd name="T11" fmla="*/ 64 h 186"/>
                  <a:gd name="T12" fmla="*/ 80 w 148"/>
                  <a:gd name="T13" fmla="*/ 64 h 186"/>
                  <a:gd name="T14" fmla="*/ 80 w 148"/>
                  <a:gd name="T15" fmla="*/ 64 h 186"/>
                  <a:gd name="T16" fmla="*/ 80 w 148"/>
                  <a:gd name="T17" fmla="*/ 64 h 186"/>
                  <a:gd name="T18" fmla="*/ 80 w 148"/>
                  <a:gd name="T19" fmla="*/ 64 h 186"/>
                  <a:gd name="T20" fmla="*/ 98 w 148"/>
                  <a:gd name="T21" fmla="*/ 74 h 186"/>
                  <a:gd name="T22" fmla="*/ 114 w 148"/>
                  <a:gd name="T23" fmla="*/ 86 h 186"/>
                  <a:gd name="T24" fmla="*/ 128 w 148"/>
                  <a:gd name="T25" fmla="*/ 98 h 186"/>
                  <a:gd name="T26" fmla="*/ 140 w 148"/>
                  <a:gd name="T27" fmla="*/ 112 h 186"/>
                  <a:gd name="T28" fmla="*/ 140 w 148"/>
                  <a:gd name="T29" fmla="*/ 112 h 186"/>
                  <a:gd name="T30" fmla="*/ 146 w 148"/>
                  <a:gd name="T31" fmla="*/ 98 h 186"/>
                  <a:gd name="T32" fmla="*/ 146 w 148"/>
                  <a:gd name="T33" fmla="*/ 98 h 186"/>
                  <a:gd name="T34" fmla="*/ 130 w 148"/>
                  <a:gd name="T35" fmla="*/ 84 h 186"/>
                  <a:gd name="T36" fmla="*/ 124 w 148"/>
                  <a:gd name="T37" fmla="*/ 74 h 186"/>
                  <a:gd name="T38" fmla="*/ 118 w 148"/>
                  <a:gd name="T39" fmla="*/ 66 h 186"/>
                  <a:gd name="T40" fmla="*/ 114 w 148"/>
                  <a:gd name="T41" fmla="*/ 54 h 186"/>
                  <a:gd name="T42" fmla="*/ 110 w 148"/>
                  <a:gd name="T43" fmla="*/ 44 h 186"/>
                  <a:gd name="T44" fmla="*/ 108 w 148"/>
                  <a:gd name="T45" fmla="*/ 30 h 186"/>
                  <a:gd name="T46" fmla="*/ 108 w 148"/>
                  <a:gd name="T47" fmla="*/ 18 h 186"/>
                  <a:gd name="T48" fmla="*/ 108 w 148"/>
                  <a:gd name="T49" fmla="*/ 18 h 186"/>
                  <a:gd name="T50" fmla="*/ 88 w 148"/>
                  <a:gd name="T51" fmla="*/ 8 h 186"/>
                  <a:gd name="T52" fmla="*/ 68 w 148"/>
                  <a:gd name="T53" fmla="*/ 2 h 186"/>
                  <a:gd name="T54" fmla="*/ 50 w 148"/>
                  <a:gd name="T55" fmla="*/ 0 h 186"/>
                  <a:gd name="T56" fmla="*/ 34 w 148"/>
                  <a:gd name="T57" fmla="*/ 0 h 186"/>
                  <a:gd name="T58" fmla="*/ 20 w 148"/>
                  <a:gd name="T59" fmla="*/ 2 h 186"/>
                  <a:gd name="T60" fmla="*/ 8 w 148"/>
                  <a:gd name="T61" fmla="*/ 4 h 186"/>
                  <a:gd name="T62" fmla="*/ 0 w 148"/>
                  <a:gd name="T63" fmla="*/ 6 h 186"/>
                  <a:gd name="T64" fmla="*/ 0 w 148"/>
                  <a:gd name="T65" fmla="*/ 6 h 186"/>
                  <a:gd name="T66" fmla="*/ 14 w 148"/>
                  <a:gd name="T67" fmla="*/ 30 h 186"/>
                  <a:gd name="T68" fmla="*/ 24 w 148"/>
                  <a:gd name="T69" fmla="*/ 52 h 186"/>
                  <a:gd name="T70" fmla="*/ 32 w 148"/>
                  <a:gd name="T71" fmla="*/ 74 h 186"/>
                  <a:gd name="T72" fmla="*/ 38 w 148"/>
                  <a:gd name="T73" fmla="*/ 96 h 186"/>
                  <a:gd name="T74" fmla="*/ 38 w 148"/>
                  <a:gd name="T75" fmla="*/ 96 h 186"/>
                  <a:gd name="T76" fmla="*/ 42 w 148"/>
                  <a:gd name="T77" fmla="*/ 112 h 186"/>
                  <a:gd name="T78" fmla="*/ 50 w 148"/>
                  <a:gd name="T79" fmla="*/ 124 h 186"/>
                  <a:gd name="T80" fmla="*/ 60 w 148"/>
                  <a:gd name="T81" fmla="*/ 132 h 186"/>
                  <a:gd name="T82" fmla="*/ 72 w 148"/>
                  <a:gd name="T83" fmla="*/ 138 h 186"/>
                  <a:gd name="T84" fmla="*/ 84 w 148"/>
                  <a:gd name="T85" fmla="*/ 140 h 186"/>
                  <a:gd name="T86" fmla="*/ 98 w 148"/>
                  <a:gd name="T87" fmla="*/ 138 h 186"/>
                  <a:gd name="T88" fmla="*/ 110 w 148"/>
                  <a:gd name="T89" fmla="*/ 136 h 186"/>
                  <a:gd name="T90" fmla="*/ 122 w 148"/>
                  <a:gd name="T91" fmla="*/ 130 h 186"/>
                  <a:gd name="T92" fmla="*/ 122 w 148"/>
                  <a:gd name="T93" fmla="*/ 130 h 186"/>
                  <a:gd name="T94" fmla="*/ 128 w 148"/>
                  <a:gd name="T95" fmla="*/ 154 h 186"/>
                  <a:gd name="T96" fmla="*/ 130 w 148"/>
                  <a:gd name="T97" fmla="*/ 172 h 186"/>
                  <a:gd name="T98" fmla="*/ 130 w 148"/>
                  <a:gd name="T99" fmla="*/ 182 h 186"/>
                  <a:gd name="T100" fmla="*/ 130 w 148"/>
                  <a:gd name="T101" fmla="*/ 186 h 186"/>
                  <a:gd name="T102" fmla="*/ 148 w 148"/>
                  <a:gd name="T103" fmla="*/ 182 h 186"/>
                  <a:gd name="T104" fmla="*/ 148 w 148"/>
                  <a:gd name="T105" fmla="*/ 182 h 186"/>
                  <a:gd name="T106" fmla="*/ 146 w 148"/>
                  <a:gd name="T107" fmla="*/ 172 h 186"/>
                  <a:gd name="T108" fmla="*/ 146 w 148"/>
                  <a:gd name="T109" fmla="*/ 160 h 186"/>
                  <a:gd name="T110" fmla="*/ 138 w 148"/>
                  <a:gd name="T111" fmla="*/ 140 h 186"/>
                  <a:gd name="T112" fmla="*/ 130 w 148"/>
                  <a:gd name="T113" fmla="*/ 122 h 186"/>
                  <a:gd name="T114" fmla="*/ 118 w 148"/>
                  <a:gd name="T115" fmla="*/ 106 h 186"/>
                  <a:gd name="T116" fmla="*/ 108 w 148"/>
                  <a:gd name="T117" fmla="*/ 90 h 186"/>
                  <a:gd name="T118" fmla="*/ 96 w 148"/>
                  <a:gd name="T119" fmla="*/ 80 h 186"/>
                  <a:gd name="T120" fmla="*/ 82 w 148"/>
                  <a:gd name="T121" fmla="*/ 66 h 186"/>
                  <a:gd name="T122" fmla="*/ 82 w 148"/>
                  <a:gd name="T123" fmla="*/ 6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8" h="186">
                    <a:moveTo>
                      <a:pt x="82" y="66"/>
                    </a:moveTo>
                    <a:lnTo>
                      <a:pt x="82" y="66"/>
                    </a:lnTo>
                    <a:lnTo>
                      <a:pt x="82" y="66"/>
                    </a:lnTo>
                    <a:lnTo>
                      <a:pt x="82" y="66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98" y="74"/>
                    </a:lnTo>
                    <a:lnTo>
                      <a:pt x="114" y="86"/>
                    </a:lnTo>
                    <a:lnTo>
                      <a:pt x="128" y="98"/>
                    </a:lnTo>
                    <a:lnTo>
                      <a:pt x="140" y="112"/>
                    </a:lnTo>
                    <a:lnTo>
                      <a:pt x="140" y="112"/>
                    </a:lnTo>
                    <a:lnTo>
                      <a:pt x="146" y="98"/>
                    </a:lnTo>
                    <a:lnTo>
                      <a:pt x="146" y="98"/>
                    </a:lnTo>
                    <a:lnTo>
                      <a:pt x="130" y="84"/>
                    </a:lnTo>
                    <a:lnTo>
                      <a:pt x="124" y="74"/>
                    </a:lnTo>
                    <a:lnTo>
                      <a:pt x="118" y="66"/>
                    </a:lnTo>
                    <a:lnTo>
                      <a:pt x="114" y="54"/>
                    </a:lnTo>
                    <a:lnTo>
                      <a:pt x="110" y="44"/>
                    </a:lnTo>
                    <a:lnTo>
                      <a:pt x="108" y="30"/>
                    </a:lnTo>
                    <a:lnTo>
                      <a:pt x="108" y="18"/>
                    </a:lnTo>
                    <a:lnTo>
                      <a:pt x="108" y="18"/>
                    </a:lnTo>
                    <a:lnTo>
                      <a:pt x="88" y="8"/>
                    </a:lnTo>
                    <a:lnTo>
                      <a:pt x="68" y="2"/>
                    </a:lnTo>
                    <a:lnTo>
                      <a:pt x="50" y="0"/>
                    </a:lnTo>
                    <a:lnTo>
                      <a:pt x="34" y="0"/>
                    </a:lnTo>
                    <a:lnTo>
                      <a:pt x="20" y="2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4" y="30"/>
                    </a:lnTo>
                    <a:lnTo>
                      <a:pt x="24" y="52"/>
                    </a:lnTo>
                    <a:lnTo>
                      <a:pt x="32" y="74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42" y="112"/>
                    </a:lnTo>
                    <a:lnTo>
                      <a:pt x="50" y="124"/>
                    </a:lnTo>
                    <a:lnTo>
                      <a:pt x="60" y="132"/>
                    </a:lnTo>
                    <a:lnTo>
                      <a:pt x="72" y="138"/>
                    </a:lnTo>
                    <a:lnTo>
                      <a:pt x="84" y="140"/>
                    </a:lnTo>
                    <a:lnTo>
                      <a:pt x="98" y="138"/>
                    </a:lnTo>
                    <a:lnTo>
                      <a:pt x="110" y="136"/>
                    </a:lnTo>
                    <a:lnTo>
                      <a:pt x="122" y="130"/>
                    </a:lnTo>
                    <a:lnTo>
                      <a:pt x="122" y="130"/>
                    </a:lnTo>
                    <a:lnTo>
                      <a:pt x="128" y="154"/>
                    </a:lnTo>
                    <a:lnTo>
                      <a:pt x="130" y="172"/>
                    </a:lnTo>
                    <a:lnTo>
                      <a:pt x="130" y="182"/>
                    </a:lnTo>
                    <a:lnTo>
                      <a:pt x="130" y="186"/>
                    </a:lnTo>
                    <a:lnTo>
                      <a:pt x="148" y="182"/>
                    </a:lnTo>
                    <a:lnTo>
                      <a:pt x="148" y="182"/>
                    </a:lnTo>
                    <a:lnTo>
                      <a:pt x="146" y="172"/>
                    </a:lnTo>
                    <a:lnTo>
                      <a:pt x="146" y="160"/>
                    </a:lnTo>
                    <a:lnTo>
                      <a:pt x="138" y="140"/>
                    </a:lnTo>
                    <a:lnTo>
                      <a:pt x="130" y="122"/>
                    </a:lnTo>
                    <a:lnTo>
                      <a:pt x="118" y="106"/>
                    </a:lnTo>
                    <a:lnTo>
                      <a:pt x="108" y="90"/>
                    </a:lnTo>
                    <a:lnTo>
                      <a:pt x="96" y="80"/>
                    </a:lnTo>
                    <a:lnTo>
                      <a:pt x="82" y="66"/>
                    </a:lnTo>
                    <a:lnTo>
                      <a:pt x="82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5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1239972" y="3297548"/>
              <a:ext cx="933449" cy="933449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indent="1143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indent="2286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indent="3429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indent="457200" algn="l" defTabSz="685800" rtl="0" fontAlgn="base">
                <a:spcBef>
                  <a:spcPct val="0"/>
                </a:spcBef>
                <a:spcAft>
                  <a:spcPct val="0"/>
                </a:spcAft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02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altLang="zh-CN" strike="noStrike" noProof="1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37325"/>
            <a:ext cx="2895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000" b="0"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971800" y="6537325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55638"/>
            <a:ext cx="8229600" cy="487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/>
              <a:t>第一节</a:t>
            </a:r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黑体" panose="02010609060101010101" pitchFamily="49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•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74" y="1742533"/>
            <a:ext cx="5600000" cy="2228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65015" y="1624013"/>
            <a:ext cx="8397875" cy="5233987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•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An autonomous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Robot 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for Cargo Handling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Two Phases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Phase 1: </a:t>
            </a:r>
            <a:r>
              <a:rPr lang="en-GB" altLang="zh-CN" sz="2000" b="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moving from the start point to the around area of the designated region (a circle of radius of 0.1m, line C), and ceasing its motion</a:t>
            </a:r>
            <a:endParaRPr lang="en-GB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Phase 2: </a:t>
            </a:r>
            <a:r>
              <a:rPr lang="en-GB" altLang="zh-CN" sz="2000" b="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design and install a robotic arm with a simple gripper for the robot. The robot need to pick and convey a cylindrical object from the start point to the designated region, and place the object into a round box at region B</a:t>
            </a: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00278" y="5867336"/>
            <a:ext cx="6553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 human intervention is allowed after the motion is initiated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Violators will have 50% points deduction 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86376" y="24814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978449" y="2063426"/>
            <a:ext cx="1066748" cy="418050"/>
            <a:chOff x="5978449" y="2063426"/>
            <a:chExt cx="1066748" cy="418050"/>
          </a:xfrm>
        </p:grpSpPr>
        <p:cxnSp>
          <p:nvCxnSpPr>
            <p:cNvPr id="9" name="直接箭头连接符 8"/>
            <p:cNvCxnSpPr/>
            <p:nvPr/>
          </p:nvCxnSpPr>
          <p:spPr bwMode="auto">
            <a:xfrm flipV="1">
              <a:off x="6400776" y="2286030"/>
              <a:ext cx="76174" cy="195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5978449" y="2063426"/>
              <a:ext cx="1066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0.05m</a:t>
              </a:r>
              <a:endParaRPr lang="zh-CN" alt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0" y="1295456"/>
            <a:ext cx="8915046" cy="4352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</a:pPr>
            <a:r>
              <a:rPr lang="en-US" altLang="zh-CN" sz="2000" kern="0" dirty="0">
                <a:ea typeface="宋体" panose="02010600030101010101" pitchFamily="2" charset="-122"/>
                <a:cs typeface="Times New Roman" panose="02020603050405020304" pitchFamily="18" charset="0"/>
              </a:rPr>
              <a:t>System Requirements (Rules for Inspection before</a:t>
            </a:r>
            <a:r>
              <a:rPr lang="en-US" altLang="zh-CN" sz="2000" kern="0" spc="-175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0" dirty="0">
                <a:ea typeface="宋体" panose="02010600030101010101" pitchFamily="2" charset="-122"/>
                <a:cs typeface="Times New Roman" panose="02020603050405020304" pitchFamily="18" charset="0"/>
              </a:rPr>
              <a:t>Competition)</a:t>
            </a:r>
            <a:endParaRPr lang="zh-CN" altLang="zh-CN" sz="2000" kern="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55"/>
              </a:spcBef>
              <a:spcAft>
                <a:spcPts val="0"/>
              </a:spcAft>
            </a:pP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 Supply: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Maximum of two portable Power Supplies (for each battery: Voltage ≤  12V)</a:t>
            </a:r>
            <a:endParaRPr lang="zh-CN" altLang="zh-CN" b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marR="99060" indent="-228600" algn="just">
              <a:lnSpc>
                <a:spcPct val="150000"/>
              </a:lnSpc>
              <a:spcBef>
                <a:spcPts val="845"/>
              </a:spcBef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Motor specifications: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12V. The number and size of motors are not constrained.</a:t>
            </a:r>
            <a:endParaRPr lang="zh-CN" altLang="zh-CN" b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marR="99060" indent="-228600" algn="just">
              <a:lnSpc>
                <a:spcPct val="150000"/>
              </a:lnSpc>
              <a:spcBef>
                <a:spcPts val="845"/>
              </a:spcBef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 Control Circuit: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Arduino series (Required for Programming)</a:t>
            </a:r>
            <a:endParaRPr lang="zh-CN" altLang="zh-CN" b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marR="99060" indent="-228600" algn="just">
              <a:lnSpc>
                <a:spcPct val="150000"/>
              </a:lnSpc>
              <a:spcBef>
                <a:spcPts val="845"/>
              </a:spcBef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Logo: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your team logo on the robot car as a ruler for phase1 to rate your grades, the logo itself can be any shape but it must be restricted in a 25</a:t>
            </a:r>
            <a:r>
              <a:rPr lang="zh-CN" altLang="zh-CN" b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25mm square, and the square is the real ruler.</a:t>
            </a:r>
            <a:endParaRPr lang="zh-CN" altLang="zh-CN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8900" marR="3175">
              <a:lnSpc>
                <a:spcPct val="150000"/>
              </a:lnSpc>
              <a:spcAft>
                <a:spcPts val="0"/>
              </a:spcAft>
            </a:pPr>
            <a:r>
              <a:rPr lang="en-US" altLang="zh-CN" b="0" u="sng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any of the above mentioned requirements are violated, the robot will be disqualified</a:t>
            </a:r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u="sng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the score of project phase 1 will be</a:t>
            </a:r>
            <a:r>
              <a:rPr lang="en-US" altLang="zh-CN" b="0" u="sng" spc="-7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u="sng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</a:t>
            </a:r>
            <a:endParaRPr lang="zh-CN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74" y="1742533"/>
            <a:ext cx="5600000" cy="2228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65015" y="1624013"/>
            <a:ext cx="8397875" cy="5233987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•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An autonomous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Robot 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for Cargo Handling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Important sizes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lvl="0"/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platform A</a:t>
            </a:r>
            <a:r>
              <a:rPr lang="en-US" altLang="zh-CN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height: 80mm;</a:t>
            </a:r>
            <a:endParaRPr lang="zh-CN" altLang="zh-CN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cylindrical object</a:t>
            </a:r>
            <a:r>
              <a:rPr lang="en-US" altLang="zh-CN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radius: 10mm; height: 40mm;</a:t>
            </a:r>
            <a:endParaRPr lang="zh-CN" altLang="zh-CN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green/black band</a:t>
            </a:r>
            <a:r>
              <a:rPr lang="en-US" altLang="zh-CN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width: 30mm, radius of inner circle: 100mm;</a:t>
            </a:r>
            <a:endParaRPr lang="zh-CN" altLang="zh-CN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round box at B</a:t>
            </a:r>
            <a:r>
              <a:rPr lang="en-US" altLang="zh-CN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radius: 50mm; height: 50mm</a:t>
            </a: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86376" y="24814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978449" y="2063426"/>
            <a:ext cx="1066748" cy="418050"/>
            <a:chOff x="5978449" y="2063426"/>
            <a:chExt cx="1066748" cy="418050"/>
          </a:xfrm>
        </p:grpSpPr>
        <p:cxnSp>
          <p:nvCxnSpPr>
            <p:cNvPr id="9" name="直接箭头连接符 8"/>
            <p:cNvCxnSpPr/>
            <p:nvPr/>
          </p:nvCxnSpPr>
          <p:spPr bwMode="auto">
            <a:xfrm flipV="1">
              <a:off x="6400776" y="2286030"/>
              <a:ext cx="76174" cy="195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5978449" y="2063426"/>
              <a:ext cx="1066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0.05m</a:t>
              </a:r>
              <a:endParaRPr lang="zh-CN" alt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20662" y="1471554"/>
            <a:ext cx="8397875" cy="5233987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•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An autonomous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Robot 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for Cargo Handling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Phase 1: </a:t>
            </a:r>
            <a:r>
              <a:rPr lang="en-GB" altLang="zh-CN" sz="2000" b="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moving from the start point to the around area of the designated region (a circle of radius of 0.1m), and ceasing its motion</a:t>
            </a:r>
            <a:endParaRPr lang="en-GB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Encourage innovation, open mind, and challenging difficult approach (bonus 1-5 points)</a:t>
            </a: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72" y="2553065"/>
            <a:ext cx="5514286" cy="23809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86376" y="337420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5971717" y="2956159"/>
            <a:ext cx="1066748" cy="418050"/>
            <a:chOff x="5978449" y="2063426"/>
            <a:chExt cx="1066748" cy="418050"/>
          </a:xfrm>
        </p:grpSpPr>
        <p:cxnSp>
          <p:nvCxnSpPr>
            <p:cNvPr id="8" name="直接箭头连接符 7"/>
            <p:cNvCxnSpPr/>
            <p:nvPr/>
          </p:nvCxnSpPr>
          <p:spPr bwMode="auto">
            <a:xfrm flipV="1">
              <a:off x="6400776" y="2286030"/>
              <a:ext cx="76174" cy="195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5978449" y="2063426"/>
              <a:ext cx="1066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0.05m</a:t>
              </a:r>
              <a:endParaRPr lang="zh-CN" alt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600278" y="5867336"/>
            <a:ext cx="6553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 human intervention is allowed after the motion is initiated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Violators will have 50% points deduction 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74" y="2286030"/>
            <a:ext cx="5514286" cy="23809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20662" y="1471554"/>
            <a:ext cx="8397875" cy="5233987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•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Smart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Robot 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for Cargo Handling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Phase 1: </a:t>
            </a:r>
            <a:r>
              <a:rPr lang="en-GB" altLang="zh-CN" sz="2000" b="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moving from the start point to the around area of the designated point (a circle of radius of 0.1m), and ceasing its motion</a:t>
            </a:r>
            <a:endParaRPr lang="en-GB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Different approaches from A to B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60" y="4693571"/>
            <a:ext cx="1538005" cy="1761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293" y="4706786"/>
            <a:ext cx="2303657" cy="17619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742" y="4647198"/>
            <a:ext cx="1904950" cy="18075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43" y="4706786"/>
            <a:ext cx="1445487" cy="177244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971519" y="2650419"/>
            <a:ext cx="886346" cy="418050"/>
            <a:chOff x="5978449" y="2063426"/>
            <a:chExt cx="1066748" cy="418050"/>
          </a:xfrm>
        </p:grpSpPr>
        <p:cxnSp>
          <p:nvCxnSpPr>
            <p:cNvPr id="11" name="直接箭头连接符 10"/>
            <p:cNvCxnSpPr/>
            <p:nvPr/>
          </p:nvCxnSpPr>
          <p:spPr bwMode="auto">
            <a:xfrm flipV="1">
              <a:off x="6400776" y="2286030"/>
              <a:ext cx="76174" cy="195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5978449" y="2063426"/>
              <a:ext cx="1066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0.05m</a:t>
              </a:r>
              <a:endParaRPr lang="zh-CN" alt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80" y="1628932"/>
            <a:ext cx="5600000" cy="2228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20662" y="1471554"/>
            <a:ext cx="8397875" cy="5233987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•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Smart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Robot 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for Cargo Handling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Phase 2: </a:t>
            </a:r>
            <a:r>
              <a:rPr lang="en-GB" altLang="zh-CN" sz="2000" b="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Deliver object from A to B</a:t>
            </a:r>
            <a:endParaRPr lang="en-GB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762100" y="2743218"/>
            <a:ext cx="761980" cy="1219168"/>
          </a:xfrm>
          <a:prstGeom prst="ellipse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2286060" y="2624063"/>
            <a:ext cx="846230" cy="53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 flipH="1">
            <a:off x="1781536" y="2983387"/>
            <a:ext cx="1009046" cy="975997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</p:cxnSp>
      <p:sp>
        <p:nvSpPr>
          <p:cNvPr id="18" name="文本框 17"/>
          <p:cNvSpPr txBox="1"/>
          <p:nvPr/>
        </p:nvSpPr>
        <p:spPr>
          <a:xfrm>
            <a:off x="728407" y="3932663"/>
            <a:ext cx="358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pick and place task</a:t>
            </a:r>
            <a:endParaRPr lang="en-GB" dirty="0"/>
          </a:p>
        </p:txBody>
      </p:sp>
      <p:sp>
        <p:nvSpPr>
          <p:cNvPr id="26" name="矩形 25"/>
          <p:cNvSpPr/>
          <p:nvPr/>
        </p:nvSpPr>
        <p:spPr>
          <a:xfrm>
            <a:off x="652153" y="5195974"/>
            <a:ext cx="731512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zh-CN" kern="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Encourage innovation, open mind, and challenging difficult approach (bonus 1-5 points)</a:t>
            </a:r>
            <a:endParaRPr lang="en-US" altLang="zh-CN" sz="1600" b="0" kern="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791168" y="1905040"/>
            <a:ext cx="953016" cy="418050"/>
            <a:chOff x="5978449" y="2063426"/>
            <a:chExt cx="1066748" cy="418050"/>
          </a:xfrm>
        </p:grpSpPr>
        <p:cxnSp>
          <p:nvCxnSpPr>
            <p:cNvPr id="19" name="直接箭头连接符 18"/>
            <p:cNvCxnSpPr/>
            <p:nvPr/>
          </p:nvCxnSpPr>
          <p:spPr bwMode="auto">
            <a:xfrm flipV="1">
              <a:off x="6400776" y="2286030"/>
              <a:ext cx="76174" cy="195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5978449" y="2063426"/>
              <a:ext cx="1066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0.05m</a:t>
              </a:r>
              <a:endParaRPr lang="zh-CN" alt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80" y="1628932"/>
            <a:ext cx="5600000" cy="2228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20662" y="1471554"/>
            <a:ext cx="8397875" cy="5233987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•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Smart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Robot 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for Cargo Handling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Phase 2: </a:t>
            </a:r>
            <a:r>
              <a:rPr lang="en-GB" altLang="zh-CN" sz="2000" b="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Deliver object from A to B</a:t>
            </a:r>
            <a:endParaRPr lang="en-GB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762100" y="2743218"/>
            <a:ext cx="761980" cy="1219168"/>
          </a:xfrm>
          <a:prstGeom prst="ellipse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2286060" y="2624063"/>
            <a:ext cx="846230" cy="53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 flipH="1">
            <a:off x="1781536" y="2983387"/>
            <a:ext cx="1009046" cy="975997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</p:cxnSp>
      <p:sp>
        <p:nvSpPr>
          <p:cNvPr id="18" name="文本框 17"/>
          <p:cNvSpPr txBox="1"/>
          <p:nvPr/>
        </p:nvSpPr>
        <p:spPr>
          <a:xfrm>
            <a:off x="728407" y="3932663"/>
            <a:ext cx="358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pick and place task</a:t>
            </a:r>
            <a:endParaRPr lang="en-GB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881" y="5183225"/>
            <a:ext cx="1539801" cy="11634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54" y="4652334"/>
            <a:ext cx="1394782" cy="174611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36" y="5192871"/>
            <a:ext cx="2786101" cy="119193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" y="5183225"/>
            <a:ext cx="1760905" cy="113781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209" y="4866605"/>
            <a:ext cx="1561287" cy="1495728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748531" y="1943078"/>
            <a:ext cx="1066748" cy="418050"/>
            <a:chOff x="5978449" y="2063426"/>
            <a:chExt cx="1066748" cy="418050"/>
          </a:xfrm>
        </p:grpSpPr>
        <p:cxnSp>
          <p:nvCxnSpPr>
            <p:cNvPr id="21" name="直接箭头连接符 20"/>
            <p:cNvCxnSpPr/>
            <p:nvPr/>
          </p:nvCxnSpPr>
          <p:spPr bwMode="auto">
            <a:xfrm flipV="1">
              <a:off x="6400776" y="2286030"/>
              <a:ext cx="76174" cy="195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5978449" y="2063426"/>
              <a:ext cx="1066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0.05m</a:t>
              </a:r>
              <a:endParaRPr lang="zh-CN" alt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20662" y="1471554"/>
            <a:ext cx="8397875" cy="5233987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•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Tools prepared for the project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Hardware tools box, Arduino package, sensors, motors, etc.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17" y="2057437"/>
            <a:ext cx="2785989" cy="29717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28" y="2057437"/>
            <a:ext cx="2819326" cy="284113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20662" y="1471554"/>
            <a:ext cx="8397875" cy="5233987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•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楷体_GB2312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400" kern="0" dirty="0"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Fabrication machines</a:t>
            </a: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000" b="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zh-CN" sz="2400" kern="0" dirty="0"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52516" y="2552782"/>
            <a:ext cx="2368519" cy="2819326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924167" y="2355541"/>
            <a:ext cx="2990864" cy="3052459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6303854" y="2288132"/>
            <a:ext cx="2438456" cy="313828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400" b="0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0" y="1295456"/>
            <a:ext cx="891504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</a:pPr>
            <a:r>
              <a:rPr lang="en-US" altLang="zh-CN" sz="2000" kern="0" dirty="0">
                <a:ea typeface="宋体" panose="02010600030101010101" pitchFamily="2" charset="-122"/>
                <a:cs typeface="Times New Roman" panose="02020603050405020304" pitchFamily="18" charset="0"/>
              </a:rPr>
              <a:t>System Requirements (Rules for Inspection before</a:t>
            </a:r>
            <a:r>
              <a:rPr lang="en-US" altLang="zh-CN" sz="2000" kern="0" spc="-175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0" dirty="0">
                <a:ea typeface="宋体" panose="02010600030101010101" pitchFamily="2" charset="-122"/>
                <a:cs typeface="Times New Roman" panose="02020603050405020304" pitchFamily="18" charset="0"/>
              </a:rPr>
              <a:t>Competition)</a:t>
            </a:r>
            <a:endParaRPr lang="zh-CN" altLang="zh-CN" sz="2000" kern="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25"/>
              </a:spcBef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Mechanism:</a:t>
            </a:r>
            <a:r>
              <a:rPr lang="en-US" altLang="zh-CN" spc="14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en-US" altLang="zh-CN" b="0" spc="13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altLang="zh-CN" b="0" spc="14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altLang="zh-CN" b="0" spc="14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altLang="zh-CN" b="0" spc="14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achieve</a:t>
            </a:r>
            <a:r>
              <a:rPr lang="en-US" altLang="zh-CN" b="0" spc="14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b="0" spc="14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above</a:t>
            </a:r>
            <a:r>
              <a:rPr lang="en-US" altLang="zh-CN" b="0" spc="14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 with the system specifications mentioned here</a:t>
            </a:r>
            <a:r>
              <a:rPr lang="en-US" altLang="zh-CN" b="0" spc="15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altLang="zh-CN" b="0" spc="14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altLang="zh-CN" b="0" spc="14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acceptable.</a:t>
            </a:r>
            <a:r>
              <a:rPr lang="en-US" altLang="zh-CN" b="0" spc="13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Breaking</a:t>
            </a:r>
            <a:r>
              <a:rPr lang="en-US" altLang="zh-CN" b="0" spc="14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en-US" altLang="zh-CN" b="0" spc="12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these rules will result in failing this project. </a:t>
            </a:r>
            <a:endParaRPr lang="zh-CN" altLang="zh-CN" b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Robot length (without the robotic arm):    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&lt;= 200</a:t>
            </a:r>
            <a:r>
              <a:rPr lang="en-US" altLang="zh-CN" b="0" spc="-25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mm</a:t>
            </a:r>
            <a:endParaRPr lang="zh-CN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89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Robot width (without the robotic arm):    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&lt;= 150</a:t>
            </a:r>
            <a:r>
              <a:rPr lang="en-US" altLang="zh-CN" b="0" spc="-2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mm</a:t>
            </a:r>
            <a:endParaRPr lang="zh-CN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8900" marR="98425" indent="-228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lang="en-US" altLang="zh-CN" spc="6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Material:</a:t>
            </a:r>
            <a:r>
              <a:rPr lang="en-US" altLang="zh-CN" spc="8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printing</a:t>
            </a:r>
            <a:r>
              <a:rPr lang="en-US" altLang="zh-CN" b="0" spc="9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en-US" altLang="zh-CN" b="0" spc="8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(80g</a:t>
            </a:r>
            <a:r>
              <a:rPr lang="en-US" altLang="zh-CN" b="0" spc="9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altLang="zh-CN" b="0" spc="7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A4)</a:t>
            </a:r>
            <a:r>
              <a:rPr lang="en-US" altLang="zh-CN" b="0" spc="9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CN" b="0" spc="9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non-toxic,</a:t>
            </a:r>
            <a:r>
              <a:rPr lang="en-US" altLang="zh-CN" b="0" spc="9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white</a:t>
            </a:r>
            <a:r>
              <a:rPr lang="en-US" altLang="zh-CN" b="0" spc="9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wood</a:t>
            </a:r>
            <a:r>
              <a:rPr lang="en-US" altLang="zh-CN" b="0" spc="9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en-US" altLang="zh-CN" b="0" spc="9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(brand:</a:t>
            </a:r>
            <a:r>
              <a:rPr lang="en-US" altLang="zh-CN" b="0" spc="8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LongMa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b="0" dirty="0" err="1"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rPr>
              <a:t>龙马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“), plastic plates. Any additional material violates the</a:t>
            </a:r>
            <a:r>
              <a:rPr lang="en-US" altLang="zh-CN" b="0" spc="-15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rule!</a:t>
            </a:r>
            <a:endParaRPr lang="en-US" altLang="zh-CN" b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marR="98425" indent="-228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Connections and transmissions: </a:t>
            </a:r>
            <a:r>
              <a:rPr lang="en-US" altLang="zh-CN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metal or plastic joints are allowed for connections and transmission mechanisms. Purchased transmission mechanisms are allowed.</a:t>
            </a:r>
            <a:r>
              <a:rPr lang="en-US" altLang="zh-CN" b="0" spc="19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b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marR="98425" indent="-228600" algn="just">
              <a:lnSpc>
                <a:spcPct val="150000"/>
              </a:lnSpc>
              <a:spcAft>
                <a:spcPts val="0"/>
              </a:spcAft>
            </a:pPr>
            <a:endParaRPr lang="zh-CN" altLang="zh-CN" b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COMMONDATA" val="eyJoZGlkIjoiZGQ2MmUxYjYyNmM5ODg4ZmY0NWM4MjM3M2ZlOGVlZTgifQ=="/>
</p:tagLst>
</file>

<file path=ppt/theme/theme1.xml><?xml version="1.0" encoding="utf-8"?>
<a:theme xmlns:a="http://schemas.openxmlformats.org/drawingml/2006/main" name="sample">
  <a:themeElements>
    <a:clrScheme name="sample 1">
      <a:dk1>
        <a:srgbClr val="000000"/>
      </a:dk1>
      <a:lt1>
        <a:srgbClr val="FFFFFF"/>
      </a:lt1>
      <a:dk2>
        <a:srgbClr val="000798"/>
      </a:dk2>
      <a:lt2>
        <a:srgbClr val="B2B2B2"/>
      </a:lt2>
      <a:accent1>
        <a:srgbClr val="1B33E7"/>
      </a:accent1>
      <a:accent2>
        <a:srgbClr val="6699FF"/>
      </a:accent2>
      <a:accent3>
        <a:srgbClr val="FFFFFF"/>
      </a:accent3>
      <a:accent4>
        <a:srgbClr val="000000"/>
      </a:accent4>
      <a:accent5>
        <a:srgbClr val="ABADF1"/>
      </a:accent5>
      <a:accent6>
        <a:srgbClr val="5C8AE7"/>
      </a:accent6>
      <a:hlink>
        <a:srgbClr val="99CCFF"/>
      </a:hlink>
      <a:folHlink>
        <a:srgbClr val="3366CC"/>
      </a:folHlink>
    </a:clrScheme>
    <a:fontScheme name="sample">
      <a:majorFont>
        <a:latin typeface="黑体"/>
        <a:ea typeface="黑体"/>
        <a:cs typeface=""/>
      </a:majorFont>
      <a:minorFont>
        <a:latin typeface="楷体_GB2312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sample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3154</Words>
  <Application>WPS 演示</Application>
  <PresentationFormat>全屏显示(4:3)</PresentationFormat>
  <Paragraphs>170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楷体_GB2312</vt:lpstr>
      <vt:lpstr>新宋体</vt:lpstr>
      <vt:lpstr>Verdana</vt:lpstr>
      <vt:lpstr>黑体</vt:lpstr>
      <vt:lpstr>楷体_GB2312</vt:lpstr>
      <vt:lpstr>Times New Roman</vt:lpstr>
      <vt:lpstr>MS PGothic</vt:lpstr>
      <vt:lpstr>等线</vt:lpstr>
      <vt:lpstr>微软雅黑</vt:lpstr>
      <vt:lpstr>Arial Unicode MS</vt:lpstr>
      <vt:lpstr>sample</vt:lpstr>
      <vt:lpstr>Project Design</vt:lpstr>
      <vt:lpstr>Project Design</vt:lpstr>
      <vt:lpstr>Project Design</vt:lpstr>
      <vt:lpstr>Project Design</vt:lpstr>
      <vt:lpstr>Project Design</vt:lpstr>
      <vt:lpstr>Project Design</vt:lpstr>
      <vt:lpstr>Project Design</vt:lpstr>
      <vt:lpstr>Project Design</vt:lpstr>
      <vt:lpstr>Project Design</vt:lpstr>
      <vt:lpstr>Project Design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宋震</cp:lastModifiedBy>
  <cp:revision>957</cp:revision>
  <dcterms:created xsi:type="dcterms:W3CDTF">2004-08-26T06:30:00Z</dcterms:created>
  <dcterms:modified xsi:type="dcterms:W3CDTF">2022-06-07T05:52:25Z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6FF012126C46493BBEA17FB54EC4980C</vt:lpwstr>
  </property>
</Properties>
</file>